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0"/>
  </p:sldMasterIdLst>
  <p:notesMasterIdLst>
    <p:notesMasterId r:id="rId12"/>
  </p:notesMasterIdLst>
  <p:handoutMasterIdLst>
    <p:handoutMasterId r:id="rId13"/>
  </p:handoutMasterIdLst>
  <p:sldIdLst>
    <p:sldId id="628" r:id="rId11"/>
  </p:sldIdLst>
  <p:sldSz cx="12192000" cy="6858000"/>
  <p:notesSz cx="7099300" cy="10234613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orient="horz" pos="3838">
          <p15:clr>
            <a:srgbClr val="A4A3A4"/>
          </p15:clr>
        </p15:guide>
        <p15:guide id="4" orient="horz" pos="2205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211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pos="2797" userDrawn="1">
          <p15:clr>
            <a:srgbClr val="A4A3A4"/>
          </p15:clr>
        </p15:guide>
        <p15:guide id="9" pos="2978" userDrawn="1">
          <p15:clr>
            <a:srgbClr val="A4A3A4"/>
          </p15:clr>
        </p15:guide>
        <p15:guide id="10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391"/>
        <p:guide orient="horz" pos="3838"/>
        <p:guide orient="horz" pos="2205"/>
        <p:guide pos="574"/>
        <p:guide pos="211"/>
        <p:guide pos="7469"/>
        <p:guide pos="2797"/>
        <p:guide pos="2978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650" y="1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C585288-F5C3-4995-BCAE-C6271C09B46D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0825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650" y="9720825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99181F59-FD42-45B5-AD77-08BCD4C0DF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36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4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4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0E19A9B-F41E-4663-9DC5-20914585F568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5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4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4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2E7F40EC-D7E6-4560-83F9-F4B5F2AB5A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4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5F796934-90BF-492C-A6E7-0D0AE12B0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1pPr>
            <a:lvl2pPr marL="741363" indent="-284163" defTabSz="955675" eaLnBrk="0" hangingPunct="0"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2pPr>
            <a:lvl3pPr marL="1141413" indent="-227013" defTabSz="955675" eaLnBrk="0" hangingPunct="0"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3pPr>
            <a:lvl4pPr marL="1598613" indent="-227013" defTabSz="955675" eaLnBrk="0" hangingPunct="0"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4pPr>
            <a:lvl5pPr marL="2055813" indent="-227013" defTabSz="955675" eaLnBrk="0" hangingPunct="0"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5pPr>
            <a:lvl6pPr marL="2513013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6pPr>
            <a:lvl7pPr marL="2970213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7pPr>
            <a:lvl8pPr marL="3427413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8pPr>
            <a:lvl9pPr marL="3884613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KTypeMedium" panose="020B06060405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9DB963-222C-4F2F-8B19-B9A0D2C391C2}" type="slidenum">
              <a:rPr lang="de-DE" altLang="de-DE" sz="1300"/>
              <a:pPr eaLnBrk="1" hangingPunct="1"/>
              <a:t>1</a:t>
            </a:fld>
            <a:endParaRPr lang="de-DE" altLang="de-DE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CF2E2DC-FB2D-4DC3-BB60-13DB14D7E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6D45B07F-C7B7-45FB-95CD-D4FF774D2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793799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219288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70984" y="809297"/>
            <a:ext cx="8930216" cy="1107996"/>
          </a:xfrm>
          <a:noFill/>
        </p:spPr>
        <p:txBody>
          <a:bodyPr anchor="t"/>
          <a:lstStyle>
            <a:lvl1pPr algn="l">
              <a:spcAft>
                <a:spcPts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Prägnanter Titel </a:t>
            </a:r>
            <a:br>
              <a:rPr lang="de-DE"/>
            </a:br>
            <a:r>
              <a:rPr lang="de-DE"/>
              <a:t>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986" y="1988840"/>
            <a:ext cx="8930215" cy="276999"/>
          </a:xfrm>
          <a:noFill/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Ergänzender Untertitel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985" y="2708922"/>
            <a:ext cx="8930215" cy="430887"/>
          </a:xfrm>
          <a:noFill/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Datum  |  Referent</a:t>
            </a:r>
            <a:br>
              <a:rPr lang="de-DE"/>
            </a:br>
            <a:r>
              <a:rPr lang="de-DE"/>
              <a:t>Absender: thyssenkrupp + BA  (optional weitere Managementstruktur/keine Legal Entity)</a:t>
            </a:r>
          </a:p>
        </p:txBody>
      </p:sp>
    </p:spTree>
    <p:extLst>
      <p:ext uri="{BB962C8B-B14F-4D97-AF65-F5344CB8AC3E}">
        <p14:creationId xmlns:p14="http://schemas.microsoft.com/office/powerpoint/2010/main" val="22305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k_Titel 3 str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" b="630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43916"/>
            <a:ext cx="7751763" cy="634456"/>
          </a:xfrm>
          <a:solidFill>
            <a:schemeClr val="accent5"/>
          </a:solidFill>
        </p:spPr>
        <p:txBody>
          <a:bodyPr wrap="none" lIns="648000" tIns="100800" rIns="648000" bIns="1008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Datum  |  Referent</a:t>
            </a:r>
            <a:br>
              <a:rPr lang="de-DE"/>
            </a:br>
            <a:r>
              <a:rPr lang="de-DE"/>
              <a:t>Absender: thyssenkrupp + BA  (optional weitere Managementstruktur/keine Legal Entity)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656692"/>
            <a:ext cx="4069027" cy="621612"/>
          </a:xfrm>
          <a:solidFill>
            <a:schemeClr val="accent5"/>
          </a:solidFill>
        </p:spPr>
        <p:txBody>
          <a:bodyPr wrap="none" lIns="648000" tIns="79200" rIns="648000" bIns="79200">
            <a:spAutoFit/>
          </a:bodyPr>
          <a:lstStyle>
            <a:lvl1pPr algn="l">
              <a:spcAft>
                <a:spcPts val="0"/>
              </a:spcAft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1350304"/>
            <a:ext cx="8686317" cy="621612"/>
          </a:xfrm>
          <a:solidFill>
            <a:schemeClr val="accent5"/>
          </a:solidFill>
        </p:spPr>
        <p:txBody>
          <a:bodyPr wrap="none" lIns="648000" tIns="79200" rIns="648000" bIns="792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Foto im Master austauschbar (tk Bildsprache)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4" y="4623856"/>
            <a:ext cx="11527200" cy="17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523100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"/>
            <a:ext cx="12192443" cy="68577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70985" y="809297"/>
            <a:ext cx="8930215" cy="1107996"/>
          </a:xfrm>
        </p:spPr>
        <p:txBody>
          <a:bodyPr anchor="t"/>
          <a:lstStyle>
            <a:lvl1pPr algn="l">
              <a:spcAft>
                <a:spcPts val="0"/>
              </a:spcAft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de-DE"/>
              <a:t>Prägnanter Titel </a:t>
            </a:r>
            <a:br>
              <a:rPr lang="de-DE"/>
            </a:br>
            <a:r>
              <a:rPr lang="de-DE"/>
              <a:t>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986" y="1988840"/>
            <a:ext cx="8930215" cy="276999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Ergänzender Untertitel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984" y="2708922"/>
            <a:ext cx="8929405" cy="430887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Datum  |  Referent</a:t>
            </a:r>
            <a:br>
              <a:rPr lang="de-DE"/>
            </a:br>
            <a:r>
              <a:rPr lang="de-DE"/>
              <a:t>Absender: thyssenkrupp + BA  (optional weitere Managementstruktur/keine Legal Entity)</a:t>
            </a:r>
          </a:p>
        </p:txBody>
      </p:sp>
    </p:spTree>
    <p:extLst>
      <p:ext uri="{BB962C8B-B14F-4D97-AF65-F5344CB8AC3E}">
        <p14:creationId xmlns:p14="http://schemas.microsoft.com/office/powerpoint/2010/main" val="256629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el 1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755098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8">
            <a:extLst>
              <a:ext uri="{FF2B5EF4-FFF2-40B4-BE49-F238E27FC236}">
                <a16:creationId xmlns:a16="http://schemas.microsoft.com/office/drawing/2014/main" id="{D9290303-B609-4F78-9AE3-8B761F807A9C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9" b="80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53038"/>
            <a:ext cx="11654798" cy="2723965"/>
          </a:xfrm>
          <a:prstGeom prst="rect">
            <a:avLst/>
          </a:prstGeom>
        </p:spPr>
      </p:pic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0050" y="5302370"/>
            <a:ext cx="9560526" cy="430887"/>
          </a:xfrm>
          <a:noFill/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Datum  |  Referent</a:t>
            </a:r>
            <a:br>
              <a:rPr lang="de-DE"/>
            </a:br>
            <a:r>
              <a:rPr lang="de-DE"/>
              <a:t>Absender: thyssenkrupp + BA  (optional weitere Managementstruktur/keine Legal Entity)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0050" y="4869161"/>
            <a:ext cx="9560526" cy="249299"/>
          </a:xfrm>
          <a:noFill/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Ergänzender 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50050" y="4033640"/>
            <a:ext cx="9560526" cy="830997"/>
          </a:xfrm>
          <a:noFill/>
        </p:spPr>
        <p:txBody>
          <a:bodyPr anchor="t"/>
          <a:lstStyle>
            <a:lvl1pPr algn="l">
              <a:lnSpc>
                <a:spcPct val="90000"/>
              </a:lnSpc>
              <a:spcAft>
                <a:spcPts val="0"/>
              </a:spcAft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  <a:br>
              <a:rPr lang="de-DE"/>
            </a:br>
            <a:r>
              <a:rPr lang="de-DE"/>
              <a:t>Foto im Master austauschbar (tk Bildsprache)</a:t>
            </a:r>
          </a:p>
        </p:txBody>
      </p:sp>
    </p:spTree>
    <p:extLst>
      <p:ext uri="{BB962C8B-B14F-4D97-AF65-F5344CB8AC3E}">
        <p14:creationId xmlns:p14="http://schemas.microsoft.com/office/powerpoint/2010/main" val="6411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el 3 str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491811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517" cy="8109070"/>
          </a:xfrm>
          <a:prstGeom prst="rect">
            <a:avLst/>
          </a:prstGeom>
        </p:spPr>
      </p:pic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43916"/>
            <a:ext cx="7751763" cy="634456"/>
          </a:xfrm>
          <a:solidFill>
            <a:schemeClr val="accent5"/>
          </a:solidFill>
        </p:spPr>
        <p:txBody>
          <a:bodyPr wrap="none" lIns="648000" tIns="100800" rIns="648000" bIns="1008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Datum  |  Referent</a:t>
            </a:r>
            <a:br>
              <a:rPr lang="de-DE"/>
            </a:br>
            <a:r>
              <a:rPr lang="de-DE"/>
              <a:t>Absender: thyssenkrupp + BA  (optional weitere Managementstruktur/keine Legal Entity)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656692"/>
            <a:ext cx="4069027" cy="621612"/>
          </a:xfrm>
          <a:solidFill>
            <a:schemeClr val="accent5"/>
          </a:solidFill>
        </p:spPr>
        <p:txBody>
          <a:bodyPr wrap="none" lIns="648000" tIns="79200" rIns="648000" bIns="79200">
            <a:spAutoFit/>
          </a:bodyPr>
          <a:lstStyle>
            <a:lvl1pPr algn="l">
              <a:spcAft>
                <a:spcPts val="0"/>
              </a:spcAft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1350304"/>
            <a:ext cx="8686317" cy="621612"/>
          </a:xfrm>
          <a:solidFill>
            <a:schemeClr val="accent5"/>
          </a:solidFill>
        </p:spPr>
        <p:txBody>
          <a:bodyPr wrap="none" lIns="648000" tIns="79200" rIns="648000" bIns="792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Foto im Master austauschbar (tk Bildsprache)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4" y="4623856"/>
            <a:ext cx="11527200" cy="17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4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260351"/>
            <a:ext cx="11519999" cy="33855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Headline max. zweizeilig 22 </a:t>
            </a:r>
            <a:r>
              <a:rPr lang="de-DE" err="1"/>
              <a:t>pt</a:t>
            </a:r>
            <a:r>
              <a:rPr lang="de-DE"/>
              <a:t> </a:t>
            </a:r>
            <a:r>
              <a:rPr lang="de-DE" err="1"/>
              <a:t>tk</a:t>
            </a:r>
            <a:r>
              <a:rPr lang="de-DE"/>
              <a:t> Brand Blue (</a:t>
            </a:r>
            <a:r>
              <a:rPr lang="de-DE" err="1"/>
              <a:t>Subline</a:t>
            </a:r>
            <a:r>
              <a:rPr lang="de-DE"/>
              <a:t> einzeilig 18 </a:t>
            </a:r>
            <a:r>
              <a:rPr lang="de-DE" err="1"/>
              <a:t>pt</a:t>
            </a:r>
            <a:r>
              <a:rPr lang="de-DE"/>
              <a:t> grau)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8" y="6164399"/>
            <a:ext cx="10706097" cy="144922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rtlCol="0" anchor="b">
            <a:noAutofit/>
          </a:bodyPr>
          <a:lstStyle>
            <a:lvl1pPr marL="180000" indent="-18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800" dirty="0" smtClean="0">
                <a:solidFill>
                  <a:schemeClr val="tx1"/>
                </a:solidFill>
                <a:latin typeface="TKTypeMedium" panose="020B0603040202020204" pitchFamily="34" charset="0"/>
              </a:defRPr>
            </a:lvl1pPr>
            <a:lvl2pPr marL="180975" indent="0">
              <a:buNone/>
              <a:defRPr lang="de-DE" sz="800" dirty="0" smtClean="0">
                <a:solidFill>
                  <a:schemeClr val="tx2"/>
                </a:solidFill>
              </a:defRPr>
            </a:lvl2pPr>
            <a:lvl3pPr marL="361950" indent="0">
              <a:buNone/>
              <a:defRPr lang="de-DE" sz="800" dirty="0" smtClean="0">
                <a:solidFill>
                  <a:schemeClr val="tx2"/>
                </a:solidFill>
              </a:defRPr>
            </a:lvl3pPr>
            <a:lvl4pPr marL="534988" indent="0">
              <a:buNone/>
              <a:defRPr lang="de-DE" sz="800" dirty="0" smtClean="0">
                <a:solidFill>
                  <a:schemeClr val="tx2"/>
                </a:solidFill>
              </a:defRPr>
            </a:lvl4pPr>
            <a:lvl5pPr marL="715962" indent="0">
              <a:buNone/>
              <a:defRPr lang="de-DE" sz="800" dirty="0">
                <a:solidFill>
                  <a:schemeClr val="tx2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buClr>
                <a:schemeClr val="tx2"/>
              </a:buClr>
            </a:pPr>
            <a:r>
              <a:rPr lang="de-DE"/>
              <a:t>Platzhalter Quellenangabe und Fußnote: Fußnoten nummeriert (keine *)</a:t>
            </a:r>
          </a:p>
        </p:txBody>
      </p:sp>
    </p:spTree>
    <p:extLst>
      <p:ext uri="{BB962C8B-B14F-4D97-AF65-F5344CB8AC3E}">
        <p14:creationId xmlns:p14="http://schemas.microsoft.com/office/powerpoint/2010/main" val="209221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Überschrift + Text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32893" y="1520824"/>
            <a:ext cx="552154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8" y="6163803"/>
            <a:ext cx="10706097" cy="144922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rtlCol="0" anchor="b">
            <a:noAutofit/>
          </a:bodyPr>
          <a:lstStyle>
            <a:lvl1pPr marL="180000" indent="-18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800" dirty="0" smtClean="0">
                <a:solidFill>
                  <a:schemeClr val="tx1"/>
                </a:solidFill>
                <a:latin typeface="TKTypeMedium" panose="020B0603040202020204" pitchFamily="34" charset="0"/>
              </a:defRPr>
            </a:lvl1pPr>
            <a:lvl2pPr marL="180975" indent="0">
              <a:buNone/>
              <a:defRPr lang="de-DE" sz="800" dirty="0" smtClean="0">
                <a:solidFill>
                  <a:schemeClr val="tx2"/>
                </a:solidFill>
              </a:defRPr>
            </a:lvl2pPr>
            <a:lvl3pPr marL="361950" indent="0">
              <a:buNone/>
              <a:defRPr lang="de-DE" sz="800" dirty="0" smtClean="0">
                <a:solidFill>
                  <a:schemeClr val="tx2"/>
                </a:solidFill>
              </a:defRPr>
            </a:lvl3pPr>
            <a:lvl4pPr marL="534988" indent="0">
              <a:buNone/>
              <a:defRPr lang="de-DE" sz="800" dirty="0" smtClean="0">
                <a:solidFill>
                  <a:schemeClr val="tx2"/>
                </a:solidFill>
              </a:defRPr>
            </a:lvl4pPr>
            <a:lvl5pPr marL="715962" indent="0">
              <a:buNone/>
              <a:defRPr lang="de-DE" sz="800" dirty="0">
                <a:solidFill>
                  <a:schemeClr val="tx2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buClr>
                <a:schemeClr val="tx2"/>
              </a:buClr>
            </a:pPr>
            <a:r>
              <a:rPr lang="de-DE"/>
              <a:t>Platzhalter Quellenangabe und Fußnote: Fußnoten nummeriert (keine *)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34434" y="260351"/>
            <a:ext cx="11519999" cy="338554"/>
          </a:xfrm>
        </p:spPr>
        <p:txBody>
          <a:bodyPr/>
          <a:lstStyle/>
          <a:p>
            <a:r>
              <a:rPr lang="de-DE"/>
              <a:t>Headline max. zweizeilig 22 </a:t>
            </a:r>
            <a:r>
              <a:rPr lang="de-DE" err="1"/>
              <a:t>pt</a:t>
            </a:r>
            <a:r>
              <a:rPr lang="de-DE"/>
              <a:t> </a:t>
            </a:r>
            <a:r>
              <a:rPr lang="de-DE" err="1"/>
              <a:t>tk</a:t>
            </a:r>
            <a:r>
              <a:rPr lang="de-DE"/>
              <a:t> Brand Blue (</a:t>
            </a:r>
            <a:r>
              <a:rPr lang="de-DE" err="1"/>
              <a:t>Subline</a:t>
            </a:r>
            <a:r>
              <a:rPr lang="de-DE"/>
              <a:t> einzeilig 18 </a:t>
            </a:r>
            <a:r>
              <a:rPr lang="de-DE" err="1"/>
              <a:t>pt</a:t>
            </a:r>
            <a:r>
              <a:rPr lang="de-DE"/>
              <a:t> grau)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8" y="6164399"/>
            <a:ext cx="10706097" cy="144922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 lang="de-DE" sz="800" dirty="0" smtClean="0">
                <a:solidFill>
                  <a:schemeClr val="tx1"/>
                </a:solidFill>
                <a:latin typeface="TKTypeMedium" panose="020B0603040202020204" pitchFamily="34" charset="0"/>
              </a:defRPr>
            </a:lvl1pPr>
            <a:lvl2pPr marL="180975" indent="0">
              <a:buNone/>
              <a:defRPr lang="de-DE" sz="800" dirty="0" smtClean="0">
                <a:solidFill>
                  <a:schemeClr val="tx2"/>
                </a:solidFill>
              </a:defRPr>
            </a:lvl2pPr>
            <a:lvl3pPr marL="361950" indent="0">
              <a:buNone/>
              <a:defRPr lang="de-DE" sz="800" dirty="0" smtClean="0">
                <a:solidFill>
                  <a:schemeClr val="tx2"/>
                </a:solidFill>
              </a:defRPr>
            </a:lvl3pPr>
            <a:lvl4pPr marL="534988" indent="0">
              <a:buNone/>
              <a:defRPr lang="de-DE" sz="800" dirty="0" smtClean="0">
                <a:solidFill>
                  <a:schemeClr val="tx2"/>
                </a:solidFill>
              </a:defRPr>
            </a:lvl4pPr>
            <a:lvl5pPr marL="715962" indent="0">
              <a:buNone/>
              <a:defRPr lang="de-DE" sz="800" dirty="0">
                <a:solidFill>
                  <a:schemeClr val="tx2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buClr>
                <a:schemeClr val="tx2"/>
              </a:buClr>
            </a:pPr>
            <a:r>
              <a:rPr lang="de-DE"/>
              <a:t>Platzhalter Quellenangabe und Fußnote: Fußnoten nummeriert (keine *)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 max. zweizeilig 22 </a:t>
            </a:r>
            <a:r>
              <a:rPr lang="de-DE" err="1"/>
              <a:t>pt</a:t>
            </a:r>
            <a:r>
              <a:rPr lang="de-DE"/>
              <a:t> </a:t>
            </a:r>
            <a:r>
              <a:rPr lang="de-DE" err="1"/>
              <a:t>tk</a:t>
            </a:r>
            <a:r>
              <a:rPr lang="de-DE"/>
              <a:t> Brand Blue (</a:t>
            </a:r>
            <a:r>
              <a:rPr lang="de-DE" err="1"/>
              <a:t>Subline</a:t>
            </a:r>
            <a:r>
              <a:rPr lang="de-DE"/>
              <a:t> einzeilig 18 </a:t>
            </a:r>
            <a:r>
              <a:rPr lang="de-DE" err="1"/>
              <a:t>pt</a:t>
            </a:r>
            <a:r>
              <a:rPr lang="de-DE"/>
              <a:t> grau)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k_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219288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70984" y="809297"/>
            <a:ext cx="8930216" cy="1107996"/>
          </a:xfrm>
          <a:noFill/>
        </p:spPr>
        <p:txBody>
          <a:bodyPr anchor="t"/>
          <a:lstStyle>
            <a:lvl1pPr algn="l">
              <a:spcAft>
                <a:spcPts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Prägnanter Titel </a:t>
            </a:r>
            <a:br>
              <a:rPr lang="de-DE"/>
            </a:br>
            <a:r>
              <a:rPr lang="de-DE"/>
              <a:t>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986" y="1988840"/>
            <a:ext cx="8930215" cy="276999"/>
          </a:xfrm>
          <a:noFill/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Ergänzender Untertitel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985" y="2708922"/>
            <a:ext cx="8930215" cy="430887"/>
          </a:xfrm>
          <a:noFill/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Datum  |  Referent</a:t>
            </a:r>
            <a:br>
              <a:rPr lang="de-DE"/>
            </a:br>
            <a:r>
              <a:rPr lang="de-DE"/>
              <a:t>Absender: thyssenkrupp + BA  (optional weitere Managementstruktur/keine Legal Entity)</a:t>
            </a:r>
          </a:p>
        </p:txBody>
      </p:sp>
    </p:spTree>
    <p:extLst>
      <p:ext uri="{BB962C8B-B14F-4D97-AF65-F5344CB8AC3E}">
        <p14:creationId xmlns:p14="http://schemas.microsoft.com/office/powerpoint/2010/main" val="248802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k_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"/>
            <a:ext cx="12192443" cy="68577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70985" y="809297"/>
            <a:ext cx="8930215" cy="1107996"/>
          </a:xfrm>
        </p:spPr>
        <p:txBody>
          <a:bodyPr anchor="t"/>
          <a:lstStyle>
            <a:lvl1pPr algn="l">
              <a:spcAft>
                <a:spcPts val="0"/>
              </a:spcAft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de-DE"/>
              <a:t>Prägnanter Titel </a:t>
            </a:r>
            <a:br>
              <a:rPr lang="de-DE"/>
            </a:br>
            <a:r>
              <a:rPr lang="de-DE"/>
              <a:t>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986" y="1988840"/>
            <a:ext cx="8930215" cy="276999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Ergänzender Untertitel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984" y="2708922"/>
            <a:ext cx="8929405" cy="430887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Datum  |  Referent</a:t>
            </a:r>
            <a:br>
              <a:rPr lang="de-DE"/>
            </a:br>
            <a:r>
              <a:rPr lang="de-DE"/>
              <a:t>Absender: thyssenkrupp + BA  (optional weitere Managementstruktur/keine Legal Entity)</a:t>
            </a:r>
          </a:p>
        </p:txBody>
      </p:sp>
    </p:spTree>
    <p:extLst>
      <p:ext uri="{BB962C8B-B14F-4D97-AF65-F5344CB8AC3E}">
        <p14:creationId xmlns:p14="http://schemas.microsoft.com/office/powerpoint/2010/main" val="6232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06627681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44" imgH="344" progId="TCLayout.ActiveDocument.1">
                  <p:embed/>
                </p:oleObj>
              </mc:Choice>
              <mc:Fallback>
                <p:oleObj name="think-cell Folie" r:id="rId13" imgW="344" imgH="344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4434" y="260351"/>
            <a:ext cx="11519999" cy="33855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4434" y="1520824"/>
            <a:ext cx="11519999" cy="4536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334433" y="6541362"/>
            <a:ext cx="336000" cy="1108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>
              <a:lnSpc>
                <a:spcPct val="90000"/>
              </a:lnSpc>
            </a:pPr>
            <a:fld id="{93956F12-A918-41A9-A38F-C36C1096EDCE}" type="slidenum">
              <a:rPr lang="de-DE" sz="800" smtClean="0">
                <a:solidFill>
                  <a:schemeClr val="bg2"/>
                </a:solidFill>
              </a:rPr>
              <a:pPr lvl="0">
                <a:lnSpc>
                  <a:spcPct val="90000"/>
                </a:lnSpc>
              </a:pPr>
              <a:t>‹#›</a:t>
            </a:fld>
            <a:endParaRPr lang="de-DE" sz="800">
              <a:solidFill>
                <a:schemeClr val="bg2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71" y="6272825"/>
            <a:ext cx="372567" cy="3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6" r:id="rId4"/>
    <p:sldLayoutId id="2147483650" r:id="rId5"/>
    <p:sldLayoutId id="2147483658" r:id="rId6"/>
    <p:sldLayoutId id="2147483659" r:id="rId7"/>
    <p:sldLayoutId id="2147483662" r:id="rId8"/>
    <p:sldLayoutId id="2147483663" r:id="rId9"/>
    <p:sldLayoutId id="2147483664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975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304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5882F334-1F12-4940-A670-466C6E051FA3}"/>
              </a:ext>
            </a:extLst>
          </p:cNvPr>
          <p:cNvSpPr/>
          <p:nvPr/>
        </p:nvSpPr>
        <p:spPr>
          <a:xfrm>
            <a:off x="7219162" y="1003354"/>
            <a:ext cx="4722711" cy="3689952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21508" name="AutoShape 3">
            <a:extLst>
              <a:ext uri="{FF2B5EF4-FFF2-40B4-BE49-F238E27FC236}">
                <a16:creationId xmlns:a16="http://schemas.microsoft.com/office/drawing/2014/main" id="{BF8A0936-A8CC-4791-83A8-3D297D72142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208192" y="1010089"/>
            <a:ext cx="3987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F61C58C-B14C-4DBA-BA11-06D4F24BD30A}"/>
              </a:ext>
            </a:extLst>
          </p:cNvPr>
          <p:cNvSpPr/>
          <p:nvPr/>
        </p:nvSpPr>
        <p:spPr>
          <a:xfrm>
            <a:off x="338394" y="2579491"/>
            <a:ext cx="1447545" cy="94698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3175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050" u="sng" kern="0"/>
              <a:t>Quick Checks</a:t>
            </a:r>
          </a:p>
          <a:p>
            <a:pPr algn="ctr">
              <a:defRPr/>
            </a:pPr>
            <a:r>
              <a:rPr lang="de-DE" sz="900" kern="0"/>
              <a:t>(Auffällig durch unsichere Handlungen und Zustände)</a:t>
            </a:r>
          </a:p>
          <a:p>
            <a:pPr algn="ctr">
              <a:defRPr/>
            </a:pPr>
            <a:r>
              <a:rPr lang="de-DE" sz="900" kern="0"/>
              <a:t>Gelbe/rote Karten</a:t>
            </a:r>
          </a:p>
        </p:txBody>
      </p: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7EC6E27E-F2F9-42DA-A480-A61B1BE6ED62}"/>
              </a:ext>
            </a:extLst>
          </p:cNvPr>
          <p:cNvCxnSpPr>
            <a:cxnSpLocks/>
            <a:stCxn id="9" idx="2"/>
            <a:endCxn id="51" idx="0"/>
          </p:cNvCxnSpPr>
          <p:nvPr/>
        </p:nvCxnSpPr>
        <p:spPr>
          <a:xfrm rot="5400000">
            <a:off x="689829" y="3898815"/>
            <a:ext cx="74467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A3517BC8-E906-43EF-8D92-BB8398FBC5C0}"/>
              </a:ext>
            </a:extLst>
          </p:cNvPr>
          <p:cNvSpPr/>
          <p:nvPr/>
        </p:nvSpPr>
        <p:spPr>
          <a:xfrm>
            <a:off x="6754208" y="908720"/>
            <a:ext cx="1190625" cy="47307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sz="1600">
                <a:solidFill>
                  <a:schemeClr val="tx1"/>
                </a:solidFill>
              </a:rPr>
              <a:t>Umsetzung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63A45F79-E6A9-4AB3-86F4-F9447C0DAD65}"/>
              </a:ext>
            </a:extLst>
          </p:cNvPr>
          <p:cNvSpPr/>
          <p:nvPr/>
        </p:nvSpPr>
        <p:spPr>
          <a:xfrm>
            <a:off x="9802125" y="1475979"/>
            <a:ext cx="1873250" cy="90487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sz="1050">
                <a:solidFill>
                  <a:schemeClr val="tx1"/>
                </a:solidFill>
              </a:rPr>
              <a:t>Fortführung einer Partnerschaftlichen Zusammenarbeit</a:t>
            </a: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F2667522-1CCE-435B-A2CA-AC8829CDC38B}"/>
              </a:ext>
            </a:extLst>
          </p:cNvPr>
          <p:cNvSpPr/>
          <p:nvPr/>
        </p:nvSpPr>
        <p:spPr>
          <a:xfrm>
            <a:off x="9803712" y="2511028"/>
            <a:ext cx="1873250" cy="1079500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sz="1050">
                <a:solidFill>
                  <a:schemeClr val="tx1"/>
                </a:solidFill>
              </a:rPr>
              <a:t>Partnerschaftliche Zusammenarbeit unter Auflagen</a:t>
            </a:r>
            <a:br>
              <a:rPr lang="de-DE" sz="1050">
                <a:solidFill>
                  <a:schemeClr val="tx1"/>
                </a:solidFill>
              </a:rPr>
            </a:br>
            <a:r>
              <a:rPr lang="de-DE" sz="900">
                <a:solidFill>
                  <a:schemeClr val="tx1"/>
                </a:solidFill>
              </a:rPr>
              <a:t>(ggf. erfolgt nach Ermessen des Auftraggebers die Festlegung einer fallspezifischen Vertrags-strafe von 100 € bis 1.000 €)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22B8C34-0F0D-4231-BFA5-8B02E9CC05E7}"/>
              </a:ext>
            </a:extLst>
          </p:cNvPr>
          <p:cNvSpPr/>
          <p:nvPr/>
        </p:nvSpPr>
        <p:spPr>
          <a:xfrm>
            <a:off x="9836276" y="3763338"/>
            <a:ext cx="1862137" cy="839787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de-DE" sz="1050">
                <a:solidFill>
                  <a:schemeClr val="bg1"/>
                </a:solidFill>
              </a:rPr>
              <a:t>Keine weitere Zusammenarbeit mit der Firma /einzelne Mitarbeiter</a:t>
            </a:r>
            <a:br>
              <a:rPr lang="de-DE" sz="1050">
                <a:solidFill>
                  <a:schemeClr val="bg1"/>
                </a:solidFill>
              </a:rPr>
            </a:br>
            <a:r>
              <a:rPr lang="de-DE" sz="1050">
                <a:solidFill>
                  <a:schemeClr val="bg1"/>
                </a:solidFill>
              </a:rPr>
              <a:t>(Werkbetretungsverbot)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26F1FD15-A183-40A8-A90A-55BE76CF4A91}"/>
              </a:ext>
            </a:extLst>
          </p:cNvPr>
          <p:cNvSpPr/>
          <p:nvPr/>
        </p:nvSpPr>
        <p:spPr>
          <a:xfrm>
            <a:off x="6735952" y="4318802"/>
            <a:ext cx="1227138" cy="458788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sz="1600">
                <a:solidFill>
                  <a:schemeClr val="bg1"/>
                </a:solidFill>
              </a:rPr>
              <a:t>Keine Umsetzung</a:t>
            </a:r>
          </a:p>
        </p:txBody>
      </p: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B872D271-6E4D-4816-9029-D1D40F541D4A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7944833" y="1145258"/>
            <a:ext cx="2793917" cy="33072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4C1BE621-813C-4CCA-A32E-40BE8CEF5BC8}"/>
              </a:ext>
            </a:extLst>
          </p:cNvPr>
          <p:cNvSpPr/>
          <p:nvPr/>
        </p:nvSpPr>
        <p:spPr>
          <a:xfrm>
            <a:off x="7363809" y="2103456"/>
            <a:ext cx="1655720" cy="190621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de-DE" altLang="de-DE" sz="1400" u="sng">
                <a:solidFill>
                  <a:srgbClr val="000000"/>
                </a:solidFill>
              </a:rPr>
              <a:t>Gespräch mit dem Einkauf</a:t>
            </a:r>
            <a:endParaRPr lang="de-DE" altLang="de-DE" sz="1400">
              <a:solidFill>
                <a:srgbClr val="000000"/>
              </a:solidFill>
            </a:endParaRPr>
          </a:p>
        </p:txBody>
      </p: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AC01ACD8-E37F-48B0-B4B2-01C68E4460EC}"/>
              </a:ext>
            </a:extLst>
          </p:cNvPr>
          <p:cNvCxnSpPr>
            <a:cxnSpLocks/>
            <a:stCxn id="18" idx="3"/>
            <a:endCxn id="21" idx="2"/>
          </p:cNvCxnSpPr>
          <p:nvPr/>
        </p:nvCxnSpPr>
        <p:spPr>
          <a:xfrm flipV="1">
            <a:off x="7963090" y="4009670"/>
            <a:ext cx="228579" cy="53852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E1906581-BD5A-467C-8B70-CBD5BE727F1F}"/>
              </a:ext>
            </a:extLst>
          </p:cNvPr>
          <p:cNvSpPr/>
          <p:nvPr/>
        </p:nvSpPr>
        <p:spPr>
          <a:xfrm>
            <a:off x="5760955" y="2114939"/>
            <a:ext cx="1227138" cy="1894644"/>
          </a:xfrm>
          <a:prstGeom prst="rect">
            <a:avLst/>
          </a:prstGeom>
          <a:solidFill>
            <a:srgbClr val="00A0F5"/>
          </a:solidFill>
          <a:ln w="3175" cap="flat" cmpd="sng" algn="ctr">
            <a:solidFill>
              <a:schemeClr val="tx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1400">
                <a:solidFill>
                  <a:schemeClr val="bg1"/>
                </a:solidFill>
              </a:rPr>
              <a:t>Vereinbarung von Maßnahmen </a:t>
            </a:r>
            <a:br>
              <a:rPr lang="de-DE" altLang="de-DE" sz="1400">
                <a:solidFill>
                  <a:schemeClr val="bg1"/>
                </a:solidFill>
              </a:rPr>
            </a:br>
            <a:br>
              <a:rPr lang="de-DE" altLang="de-DE" sz="1400">
                <a:solidFill>
                  <a:schemeClr val="bg1"/>
                </a:solidFill>
              </a:rPr>
            </a:br>
            <a:r>
              <a:rPr lang="de-DE" altLang="de-DE" sz="1050">
                <a:solidFill>
                  <a:schemeClr val="bg1"/>
                </a:solidFill>
              </a:rPr>
              <a:t>(</a:t>
            </a:r>
            <a:r>
              <a:rPr lang="de-DE" altLang="de-DE" sz="1100">
                <a:solidFill>
                  <a:schemeClr val="bg1"/>
                </a:solidFill>
              </a:rPr>
              <a:t>ggf. Assessment)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3EAD937-3471-437C-97B4-173EF42E50AC}"/>
              </a:ext>
            </a:extLst>
          </p:cNvPr>
          <p:cNvSpPr/>
          <p:nvPr/>
        </p:nvSpPr>
        <p:spPr>
          <a:xfrm>
            <a:off x="2141275" y="4228860"/>
            <a:ext cx="1270985" cy="452439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Aft>
                <a:spcPts val="600"/>
              </a:spcAft>
              <a:defRPr/>
            </a:pPr>
            <a:r>
              <a:rPr lang="de-DE" sz="900">
                <a:solidFill>
                  <a:schemeClr val="bg1"/>
                </a:solidFill>
              </a:rPr>
              <a:t>Einmaliges Vergehen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A94C7D1F-5162-4007-98E4-7651FDF67BD1}"/>
              </a:ext>
            </a:extLst>
          </p:cNvPr>
          <p:cNvSpPr/>
          <p:nvPr/>
        </p:nvSpPr>
        <p:spPr>
          <a:xfrm>
            <a:off x="2379664" y="2824559"/>
            <a:ext cx="830783" cy="452439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sz="900">
                <a:solidFill>
                  <a:schemeClr val="tx1"/>
                </a:solidFill>
              </a:rPr>
              <a:t>Gelbe Karte (ab 3 je 12 Monate)</a:t>
            </a:r>
          </a:p>
        </p:txBody>
      </p:sp>
      <p:cxnSp>
        <p:nvCxnSpPr>
          <p:cNvPr id="28" name="Gewinkelte Verbindung 27">
            <a:extLst>
              <a:ext uri="{FF2B5EF4-FFF2-40B4-BE49-F238E27FC236}">
                <a16:creationId xmlns:a16="http://schemas.microsoft.com/office/drawing/2014/main" id="{84863DD5-4AF7-4FED-AB54-68600F135497}"/>
              </a:ext>
            </a:extLst>
          </p:cNvPr>
          <p:cNvCxnSpPr>
            <a:cxnSpLocks/>
          </p:cNvCxnSpPr>
          <p:nvPr/>
        </p:nvCxnSpPr>
        <p:spPr>
          <a:xfrm flipV="1">
            <a:off x="9036604" y="1925525"/>
            <a:ext cx="782596" cy="11281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977E3EB5-F6EE-4D64-A791-50C220C6036D}"/>
              </a:ext>
            </a:extLst>
          </p:cNvPr>
          <p:cNvCxnSpPr>
            <a:cxnSpLocks/>
            <a:stCxn id="21" idx="3"/>
            <a:endCxn id="16" idx="1"/>
          </p:cNvCxnSpPr>
          <p:nvPr/>
        </p:nvCxnSpPr>
        <p:spPr>
          <a:xfrm flipV="1">
            <a:off x="9019529" y="3050778"/>
            <a:ext cx="784183" cy="578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C15BD1FC-DC50-4E2C-92C8-A7200BF42125}"/>
              </a:ext>
            </a:extLst>
          </p:cNvPr>
          <p:cNvCxnSpPr>
            <a:cxnSpLocks/>
            <a:stCxn id="21" idx="3"/>
            <a:endCxn id="17" idx="1"/>
          </p:cNvCxnSpPr>
          <p:nvPr/>
        </p:nvCxnSpPr>
        <p:spPr>
          <a:xfrm>
            <a:off x="9019529" y="3056563"/>
            <a:ext cx="816747" cy="112666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>
            <a:extLst>
              <a:ext uri="{FF2B5EF4-FFF2-40B4-BE49-F238E27FC236}">
                <a16:creationId xmlns:a16="http://schemas.microsoft.com/office/drawing/2014/main" id="{7C75C886-5D97-4273-8CD4-A934949E2ABB}"/>
              </a:ext>
            </a:extLst>
          </p:cNvPr>
          <p:cNvCxnSpPr>
            <a:cxnSpLocks/>
          </p:cNvCxnSpPr>
          <p:nvPr/>
        </p:nvCxnSpPr>
        <p:spPr>
          <a:xfrm>
            <a:off x="1774826" y="1356164"/>
            <a:ext cx="1797050" cy="1694614"/>
          </a:xfrm>
          <a:prstGeom prst="bentConnector3">
            <a:avLst>
              <a:gd name="adj1" fmla="val 9998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251826E2-078C-4C7B-8EB8-59B0334B788E}"/>
              </a:ext>
            </a:extLst>
          </p:cNvPr>
          <p:cNvSpPr/>
          <p:nvPr/>
        </p:nvSpPr>
        <p:spPr>
          <a:xfrm>
            <a:off x="3901278" y="2115026"/>
            <a:ext cx="1446408" cy="18946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1400" u="sng">
                <a:solidFill>
                  <a:srgbClr val="000000"/>
                </a:solidFill>
              </a:rPr>
              <a:t>Gespräch mit der Arbeitssicherheit</a:t>
            </a:r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DB0658F-4535-4678-B4E7-83E4520CC091}"/>
              </a:ext>
            </a:extLst>
          </p:cNvPr>
          <p:cNvSpPr/>
          <p:nvPr/>
        </p:nvSpPr>
        <p:spPr>
          <a:xfrm>
            <a:off x="338393" y="4271153"/>
            <a:ext cx="1447545" cy="88103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kern="0" baseline="-25000">
                <a:solidFill>
                  <a:schemeClr val="bg1"/>
                </a:solidFill>
              </a:rPr>
              <a:t>Rote Karte</a:t>
            </a:r>
          </a:p>
          <a:p>
            <a:pPr algn="ctr">
              <a:defRPr/>
            </a:pPr>
            <a:endParaRPr lang="de-DE" sz="1600" kern="0" baseline="-2500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200" kern="0" baseline="-25000">
                <a:solidFill>
                  <a:schemeClr val="bg1"/>
                </a:solidFill>
              </a:rPr>
              <a:t>Verstoß gegen grundlegende Arbeitssicherheitsvorgaben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33DEB52C-FAA4-4338-BA56-94A90480FF59}"/>
              </a:ext>
            </a:extLst>
          </p:cNvPr>
          <p:cNvCxnSpPr>
            <a:cxnSpLocks/>
          </p:cNvCxnSpPr>
          <p:nvPr/>
        </p:nvCxnSpPr>
        <p:spPr>
          <a:xfrm>
            <a:off x="1774826" y="3079430"/>
            <a:ext cx="61225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75C924D6-F54C-4487-BCA2-7E426A8DFEB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782904" y="4455080"/>
            <a:ext cx="35837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bgerundetes Rechteck 23">
            <a:extLst>
              <a:ext uri="{FF2B5EF4-FFF2-40B4-BE49-F238E27FC236}">
                <a16:creationId xmlns:a16="http://schemas.microsoft.com/office/drawing/2014/main" id="{570E7625-6D4F-47E8-9A64-ED500C0E5905}"/>
              </a:ext>
            </a:extLst>
          </p:cNvPr>
          <p:cNvSpPr/>
          <p:nvPr/>
        </p:nvSpPr>
        <p:spPr>
          <a:xfrm>
            <a:off x="2159560" y="4716232"/>
            <a:ext cx="1270985" cy="452439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Aft>
                <a:spcPts val="600"/>
              </a:spcAft>
              <a:defRPr/>
            </a:pPr>
            <a:r>
              <a:rPr lang="de-DE" sz="900">
                <a:solidFill>
                  <a:schemeClr val="bg1"/>
                </a:solidFill>
              </a:rPr>
              <a:t>Mehrfaches Vergehen / Absturz</a:t>
            </a:r>
          </a:p>
        </p:txBody>
      </p:sp>
      <p:cxnSp>
        <p:nvCxnSpPr>
          <p:cNvPr id="65" name="Gewinkelte Verbindung 30">
            <a:extLst>
              <a:ext uri="{FF2B5EF4-FFF2-40B4-BE49-F238E27FC236}">
                <a16:creationId xmlns:a16="http://schemas.microsoft.com/office/drawing/2014/main" id="{13006B76-0FBB-49A8-944D-98F491BD8981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412260" y="3032538"/>
            <a:ext cx="159616" cy="1422542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262CC0A2-E128-439A-BB9A-005C92628AD4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1782904" y="4942451"/>
            <a:ext cx="376656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AFD60EC8-18A6-49BF-BE22-D566A7B41138}"/>
              </a:ext>
            </a:extLst>
          </p:cNvPr>
          <p:cNvCxnSpPr>
            <a:cxnSpLocks/>
            <a:stCxn id="32" idx="3"/>
            <a:endCxn id="23" idx="1"/>
          </p:cNvCxnSpPr>
          <p:nvPr/>
        </p:nvCxnSpPr>
        <p:spPr>
          <a:xfrm flipV="1">
            <a:off x="5347686" y="3062261"/>
            <a:ext cx="413269" cy="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winkelte Verbindung 21">
            <a:extLst>
              <a:ext uri="{FF2B5EF4-FFF2-40B4-BE49-F238E27FC236}">
                <a16:creationId xmlns:a16="http://schemas.microsoft.com/office/drawing/2014/main" id="{B1F6F101-3E01-431A-B7A7-4A438CD7A549}"/>
              </a:ext>
            </a:extLst>
          </p:cNvPr>
          <p:cNvCxnSpPr>
            <a:cxnSpLocks/>
            <a:stCxn id="64" idx="3"/>
            <a:endCxn id="21" idx="2"/>
          </p:cNvCxnSpPr>
          <p:nvPr/>
        </p:nvCxnSpPr>
        <p:spPr>
          <a:xfrm flipV="1">
            <a:off x="3430545" y="4009670"/>
            <a:ext cx="4761124" cy="932782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6AD30B9-7E29-47B1-AFC7-769EB631C7D4}"/>
              </a:ext>
            </a:extLst>
          </p:cNvPr>
          <p:cNvSpPr txBox="1"/>
          <p:nvPr/>
        </p:nvSpPr>
        <p:spPr>
          <a:xfrm>
            <a:off x="4156603" y="1749281"/>
            <a:ext cx="2586748" cy="221599"/>
          </a:xfrm>
          <a:prstGeom prst="rect">
            <a:avLst/>
          </a:prstGeom>
          <a:solidFill>
            <a:srgbClr val="00B0F0">
              <a:alpha val="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1600"/>
              <a:t>Stufe1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602E6F-D218-435D-9666-5729F78DCDAC}"/>
              </a:ext>
            </a:extLst>
          </p:cNvPr>
          <p:cNvSpPr txBox="1"/>
          <p:nvPr/>
        </p:nvSpPr>
        <p:spPr>
          <a:xfrm>
            <a:off x="7244763" y="1503276"/>
            <a:ext cx="3172412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1600"/>
              <a:t>Stufe 2</a:t>
            </a:r>
          </a:p>
        </p:txBody>
      </p:sp>
      <p:sp>
        <p:nvSpPr>
          <p:cNvPr id="41" name="Abgerundetes Rechteck 65">
            <a:extLst>
              <a:ext uri="{FF2B5EF4-FFF2-40B4-BE49-F238E27FC236}">
                <a16:creationId xmlns:a16="http://schemas.microsoft.com/office/drawing/2014/main" id="{DF465B3E-6A54-4104-B1BF-C5D6311FDEB6}"/>
              </a:ext>
            </a:extLst>
          </p:cNvPr>
          <p:cNvSpPr/>
          <p:nvPr/>
        </p:nvSpPr>
        <p:spPr>
          <a:xfrm>
            <a:off x="9819200" y="5258273"/>
            <a:ext cx="1862137" cy="1006475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sz="1100" b="1">
                <a:solidFill>
                  <a:srgbClr val="FFC000"/>
                </a:solidFill>
              </a:rPr>
              <a:t>Personenbezogenes </a:t>
            </a:r>
            <a:r>
              <a:rPr lang="de-DE" sz="1050">
                <a:solidFill>
                  <a:schemeClr val="bg1"/>
                </a:solidFill>
              </a:rPr>
              <a:t>Werkbetretungsverbot für Mitarbeiter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sz="1050">
                <a:solidFill>
                  <a:schemeClr val="bg1"/>
                </a:solidFill>
              </a:rPr>
              <a:t>(Umsetzung durch Unternehmenssicherheit)</a:t>
            </a:r>
          </a:p>
        </p:txBody>
      </p:sp>
      <p:sp>
        <p:nvSpPr>
          <p:cNvPr id="43" name="Abgerundetes Rechteck 23">
            <a:extLst>
              <a:ext uri="{FF2B5EF4-FFF2-40B4-BE49-F238E27FC236}">
                <a16:creationId xmlns:a16="http://schemas.microsoft.com/office/drawing/2014/main" id="{76982479-61C7-4115-B1EF-5354D2B28AE6}"/>
              </a:ext>
            </a:extLst>
          </p:cNvPr>
          <p:cNvSpPr/>
          <p:nvPr/>
        </p:nvSpPr>
        <p:spPr>
          <a:xfrm>
            <a:off x="1158779" y="5409866"/>
            <a:ext cx="1375911" cy="729455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Aft>
                <a:spcPts val="600"/>
              </a:spcAft>
              <a:defRPr/>
            </a:pPr>
            <a:r>
              <a:rPr lang="de-DE" sz="1100">
                <a:solidFill>
                  <a:schemeClr val="bg1"/>
                </a:solidFill>
              </a:rPr>
              <a:t>Verstoß gegen Maßnahmen bei Absturzgefährdung</a:t>
            </a:r>
          </a:p>
        </p:txBody>
      </p:sp>
      <p:cxnSp>
        <p:nvCxnSpPr>
          <p:cNvPr id="48" name="Gewinkelte Verbindung 21">
            <a:extLst>
              <a:ext uri="{FF2B5EF4-FFF2-40B4-BE49-F238E27FC236}">
                <a16:creationId xmlns:a16="http://schemas.microsoft.com/office/drawing/2014/main" id="{83F658DB-7F60-486E-BB17-C2C55528ADD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534690" y="5761509"/>
            <a:ext cx="7284510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D17F1DAE-9F46-4B4D-B469-6DC3CECBBEF5}"/>
              </a:ext>
            </a:extLst>
          </p:cNvPr>
          <p:cNvSpPr/>
          <p:nvPr/>
        </p:nvSpPr>
        <p:spPr>
          <a:xfrm>
            <a:off x="334510" y="1100013"/>
            <a:ext cx="1448674" cy="830202"/>
          </a:xfrm>
          <a:prstGeom prst="rect">
            <a:avLst/>
          </a:prstGeom>
          <a:solidFill>
            <a:schemeClr val="accent6"/>
          </a:solidFill>
          <a:ln w="254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de-DE" sz="1600" kern="0" baseline="-25000" dirty="0">
                <a:solidFill>
                  <a:schemeClr val="bg1"/>
                </a:solidFill>
              </a:rPr>
              <a:t>2 Ereignisse mit </a:t>
            </a:r>
            <a:r>
              <a:rPr lang="de-DE" sz="1600" kern="0" baseline="-25000">
                <a:solidFill>
                  <a:schemeClr val="bg1"/>
                </a:solidFill>
              </a:rPr>
              <a:t>Ausfallzeit oder 2  HPIs   </a:t>
            </a:r>
          </a:p>
        </p:txBody>
      </p:sp>
      <p:cxnSp>
        <p:nvCxnSpPr>
          <p:cNvPr id="15" name="Gewinkelte Verbindung 14">
            <a:extLst>
              <a:ext uri="{FF2B5EF4-FFF2-40B4-BE49-F238E27FC236}">
                <a16:creationId xmlns:a16="http://schemas.microsoft.com/office/drawing/2014/main" id="{67B84093-2614-4E1E-8755-78B969333AC9}"/>
              </a:ext>
            </a:extLst>
          </p:cNvPr>
          <p:cNvCxnSpPr>
            <a:cxnSpLocks/>
            <a:stCxn id="23" idx="0"/>
            <a:endCxn id="13" idx="1"/>
          </p:cNvCxnSpPr>
          <p:nvPr/>
        </p:nvCxnSpPr>
        <p:spPr>
          <a:xfrm rot="5400000" flipH="1" flipV="1">
            <a:off x="6079526" y="1440257"/>
            <a:ext cx="969681" cy="37968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DC6677F0-20D1-4BBC-B44B-903CC7047839}"/>
              </a:ext>
            </a:extLst>
          </p:cNvPr>
          <p:cNvCxnSpPr>
            <a:cxnSpLocks/>
            <a:stCxn id="23" idx="2"/>
            <a:endCxn id="18" idx="1"/>
          </p:cNvCxnSpPr>
          <p:nvPr/>
        </p:nvCxnSpPr>
        <p:spPr>
          <a:xfrm rot="16200000" flipH="1">
            <a:off x="6285932" y="4098175"/>
            <a:ext cx="538613" cy="36142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>
            <a:extLst>
              <a:ext uri="{FF2B5EF4-FFF2-40B4-BE49-F238E27FC236}">
                <a16:creationId xmlns:a16="http://schemas.microsoft.com/office/drawing/2014/main" id="{A91213DF-E818-4C3B-B4D6-C95F38071775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210447" y="3050778"/>
            <a:ext cx="37571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03CF6BA9-89E0-4EF3-8DC7-1E2314BA030F}"/>
              </a:ext>
            </a:extLst>
          </p:cNvPr>
          <p:cNvSpPr/>
          <p:nvPr/>
        </p:nvSpPr>
        <p:spPr>
          <a:xfrm>
            <a:off x="3729842" y="1629387"/>
            <a:ext cx="3430021" cy="2594974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de-DE" sz="1600" err="1">
              <a:solidFill>
                <a:schemeClr val="tx1"/>
              </a:solidFill>
            </a:endParaRPr>
          </a:p>
        </p:txBody>
      </p: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33BF0B5F-0A34-4ED6-8EF5-C4C6F84BF75E}"/>
              </a:ext>
            </a:extLst>
          </p:cNvPr>
          <p:cNvCxnSpPr>
            <a:cxnSpLocks/>
          </p:cNvCxnSpPr>
          <p:nvPr/>
        </p:nvCxnSpPr>
        <p:spPr>
          <a:xfrm>
            <a:off x="3586163" y="3050778"/>
            <a:ext cx="3222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9AB201BF-5FD7-281A-E409-3F29FD9EF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4" y="260351"/>
            <a:ext cx="11519999" cy="615553"/>
          </a:xfrm>
        </p:spPr>
        <p:txBody>
          <a:bodyPr/>
          <a:lstStyle/>
          <a:p>
            <a:r>
              <a:rPr lang="de-DE" altLang="de-DE"/>
              <a:t>Eskalationsmodell Partnerfirmen (neues Schaubild)</a:t>
            </a:r>
            <a:br>
              <a:rPr lang="de-DE" altLang="de-DE"/>
            </a:br>
            <a:r>
              <a:rPr lang="de-DE" altLang="de-DE" sz="1800">
                <a:solidFill>
                  <a:srgbClr val="4B5564"/>
                </a:solidFill>
                <a:latin typeface="TKTypeMedium" panose="020B0606040502020204" pitchFamily="34" charset="0"/>
              </a:rPr>
              <a:t>Stufen des Ablaufplans im Eskalationsmodell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1031"/>
  <p:tag name="EE4P_STYLE_ID" val="16x9e03112-3f35-4972-a433-d1af116995fe"/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6&quot;&gt;&lt;elem m_fUsage=&quot;3.88532790000000005648E+00&quot;&gt;&lt;m_msothmcolidx val=&quot;0&quot;/&gt;&lt;m_rgb r=&quot;00&quot; g=&quot;78&quot; b=&quot;DC&quot;/&gt;&lt;m_nBrightness endver=&quot;26206&quot; val=&quot;0&quot;/&gt;&lt;/elem&gt;&lt;elem m_fUsage=&quot;2.74232835925096374297E+00&quot;&gt;&lt;m_msothmcolidx val=&quot;0&quot;/&gt;&lt;m_rgb r=&quot;4B&quot; g=&quot;55&quot; b=&quot;64&quot;/&gt;&lt;m_nBrightness endver=&quot;26206&quot; val=&quot;0&quot;/&gt;&lt;/elem&gt;&lt;elem m_fUsage=&quot;1.00000000000000000000E+00&quot;&gt;&lt;m_msothmcolidx val=&quot;0&quot;/&gt;&lt;m_rgb r=&quot;74&quot; g=&quot;C4&quot; b=&quot;EF&quot;/&gt;&lt;m_nBrightness endver=&quot;26206&quot; val=&quot;0&quot;/&gt;&lt;/elem&gt;&lt;elem m_fUsage=&quot;9.71275175958159153744E-01&quot;&gt;&lt;m_msothmcolidx val=&quot;0&quot;/&gt;&lt;m_rgb r=&quot;38&quot; g=&quot;40&quot; b=&quot;4B&quot;/&gt;&lt;m_nBrightness endver=&quot;26206&quot; val=&quot;0&quot;/&gt;&lt;/elem&gt;&lt;elem m_fUsage=&quot;1.85302018885184188735E-01&quot;&gt;&lt;m_msothmcolidx val=&quot;0&quot;/&gt;&lt;m_rgb r=&quot;38&quot; g=&quot;4A&quot; b=&quot;40&quot;/&gt;&lt;m_nBrightness endver=&quot;26206&quot; val=&quot;0&quot;/&gt;&lt;/elem&gt;&lt;elem m_fUsage=&quot;1.21576654590569363523E-01&quot;&gt;&lt;m_msothmcolidx val=&quot;0&quot;/&gt;&lt;m_rgb r=&quot;D9&quot; g=&quot;DE&quot; b=&quot;E8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PRESGUID" val="8f216311-fb33-4c11-b248-15dc8951790f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Imag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0229_1150_Master_16 9_DE">
  <a:themeElements>
    <a:clrScheme name="thyssenkrupp">
      <a:dk1>
        <a:srgbClr val="4B5564"/>
      </a:dk1>
      <a:lt1>
        <a:srgbClr val="FFFFFF"/>
      </a:lt1>
      <a:dk2>
        <a:srgbClr val="B0BAC4"/>
      </a:dk2>
      <a:lt2>
        <a:srgbClr val="78879B"/>
      </a:lt2>
      <a:accent1>
        <a:srgbClr val="D9DEE8"/>
      </a:accent1>
      <a:accent2>
        <a:srgbClr val="003C7D"/>
      </a:accent2>
      <a:accent3>
        <a:srgbClr val="0078DC"/>
      </a:accent3>
      <a:accent4>
        <a:srgbClr val="74C4EF"/>
      </a:accent4>
      <a:accent5>
        <a:srgbClr val="00A0F5"/>
      </a:accent5>
      <a:accent6>
        <a:srgbClr val="FFB400"/>
      </a:accent6>
      <a:hlink>
        <a:srgbClr val="4B5564"/>
      </a:hlink>
      <a:folHlink>
        <a:srgbClr val="9FAAB8"/>
      </a:folHlink>
    </a:clrScheme>
    <a:fontScheme name="TK_neu">
      <a:majorFont>
        <a:latin typeface="TKTypeBold"/>
        <a:ea typeface=""/>
        <a:cs typeface=""/>
      </a:majorFont>
      <a:minorFont>
        <a:latin typeface="TKTypeMediu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
</file>

<file path=customXml/item3.xml>
</file>

<file path=customXml/item4.xml>
</file>

<file path=customXml/item5.xml>
</file>

<file path=customXml/item6.xml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54A47CC2724743922691F23D3F70B6" ma:contentTypeVersion="9" ma:contentTypeDescription="Ein neues Dokument erstellen." ma:contentTypeScope="" ma:versionID="8a9b4b6d84b4a693cd7b9422861c9b98">
  <xsd:schema xmlns:xsd="http://www.w3.org/2001/XMLSchema" xmlns:xs="http://www.w3.org/2001/XMLSchema" xmlns:p="http://schemas.microsoft.com/office/2006/metadata/properties" xmlns:ns3="9a74ad68-155d-4916-804e-521e3094f72c" xmlns:ns4="9b18d245-4129-4578-ad3c-4e82c5b5dcf3" targetNamespace="http://schemas.microsoft.com/office/2006/metadata/properties" ma:root="true" ma:fieldsID="2b9d39dda8d8aefe455d6030a9d426c3" ns3:_="" ns4:_="">
    <xsd:import namespace="9a74ad68-155d-4916-804e-521e3094f72c"/>
    <xsd:import namespace="9b18d245-4129-4578-ad3c-4e82c5b5dcf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4ad68-155d-4916-804e-521e3094f7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8d245-4129-4578-ad3c-4e82c5b5d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7EA4D-22B0-4A09-843A-67A776F4B1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6731F9-9E69-41E3-90C0-337B2D3944BB}"/>
</file>

<file path=customXml/itemProps3.xml><?xml version="1.0" encoding="utf-8"?>
<ds:datastoreItem xmlns:ds="http://schemas.openxmlformats.org/officeDocument/2006/customXml" ds:itemID="{A04A7675-4CE0-451E-B0A7-7BB3109726D4}"/>
</file>

<file path=customXml/itemProps4.xml><?xml version="1.0" encoding="utf-8"?>
<ds:datastoreItem xmlns:ds="http://schemas.openxmlformats.org/officeDocument/2006/customXml" ds:itemID="{0C6A9AEF-2DBC-404C-8880-5C8F22EDBE43}"/>
</file>

<file path=customXml/itemProps5.xml><?xml version="1.0" encoding="utf-8"?>
<ds:datastoreItem xmlns:ds="http://schemas.openxmlformats.org/officeDocument/2006/customXml" ds:itemID="{42F21B36-4DEC-4ED6-842A-40DCFCAFFF8B}"/>
</file>

<file path=customXml/itemProps6.xml><?xml version="1.0" encoding="utf-8"?>
<ds:datastoreItem xmlns:ds="http://schemas.openxmlformats.org/officeDocument/2006/customXml" ds:itemID="{7C951271-4EB9-4083-9A01-0A0E693B0593}"/>
</file>

<file path=customXml/itemProps7.xml><?xml version="1.0" encoding="utf-8"?>
<ds:datastoreItem xmlns:ds="http://schemas.openxmlformats.org/officeDocument/2006/customXml" ds:itemID="{B87A07BD-764C-48D7-9628-3A5287814625}">
  <ds:schemaRefs>
    <ds:schemaRef ds:uri="9a74ad68-155d-4916-804e-521e3094f72c"/>
    <ds:schemaRef ds:uri="9b18d245-4129-4578-ad3c-4e82c5b5dc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0DF2D285-6985-48DB-8BDA-025D0F04F96A}"/>
</file>

<file path=customXml/itemProps9.xml><?xml version="1.0" encoding="utf-8"?>
<ds:datastoreItem xmlns:ds="http://schemas.openxmlformats.org/officeDocument/2006/customXml" ds:itemID="{0B563E2B-5A01-4149-B8A5-34E7C5A7E7EB}">
  <ds:schemaRefs>
    <ds:schemaRef ds:uri="http://purl.org/dc/terms/"/>
    <ds:schemaRef ds:uri="9a74ad68-155d-4916-804e-521e3094f72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b18d245-4129-4578-ad3c-4e82c5b5dcf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160229_1150_Master_16 9_DE</vt:lpstr>
      <vt:lpstr>Eskalationsmodell Partnerfirmen (neues Schaubild) Stufen des Ablaufplans im Eskalationsmodell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Kazmierczak, Jan</dc:creator>
  <cp:keywords/>
  <dc:description/>
  <cp:lastModifiedBy>Berkovsky, Michael</cp:lastModifiedBy>
  <cp:revision>6</cp:revision>
  <cp:lastPrinted>2021-02-24T08:22:02Z</cp:lastPrinted>
  <dcterms:created xsi:type="dcterms:W3CDTF">2020-05-15T11:25:18Z</dcterms:created>
  <dcterms:modified xsi:type="dcterms:W3CDTF">2026-03-25T14:11:35Z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0x010100D154A47CC2724743922691F23D3F70B6</vt:lpwstr>
  </property>
  <property fmtid="{D5CDD505-2E9C-101B-9397-08002B2CF9AE}" pid="3" name="MSIP_Label_0a5febd2-61e3-49f0-a439-688555c40dfe_Enabled">
    <vt:lpwstr>true</vt:lpwstr>
  </property>
  <property fmtid="{D5CDD505-2E9C-101B-9397-08002B2CF9AE}" pid="4" name="MSIP_Label_0a5febd2-61e3-49f0-a439-688555c40dfe_SetDate">
    <vt:lpwstr>2021-03-02T09:27:34Z</vt:lpwstr>
  </property>
  <property fmtid="{D5CDD505-2E9C-101B-9397-08002B2CF9AE}" pid="5" name="MSIP_Label_0a5febd2-61e3-49f0-a439-688555c40dfe_Method">
    <vt:lpwstr>Standard</vt:lpwstr>
  </property>
  <property fmtid="{D5CDD505-2E9C-101B-9397-08002B2CF9AE}" pid="6" name="MSIP_Label_0a5febd2-61e3-49f0-a439-688555c40dfe_Name">
    <vt:lpwstr>öffentlich</vt:lpwstr>
  </property>
  <property fmtid="{D5CDD505-2E9C-101B-9397-08002B2CF9AE}" pid="7" name="MSIP_Label_0a5febd2-61e3-49f0-a439-688555c40dfe_SiteId">
    <vt:lpwstr>18a9a35f-e678-46f2-90f0-7aa865d941c6</vt:lpwstr>
  </property>
  <property fmtid="{D5CDD505-2E9C-101B-9397-08002B2CF9AE}" pid="8" name="MSIP_Label_0a5febd2-61e3-49f0-a439-688555c40dfe_ActionId">
    <vt:lpwstr>f9f5118e-c02d-4980-a759-5ea65274862e</vt:lpwstr>
  </property>
  <property fmtid="{D5CDD505-2E9C-101B-9397-08002B2CF9AE}" pid="9" name="MSIP_Label_0a5febd2-61e3-49f0-a439-688555c40dfe_ContentBits">
    <vt:lpwstr>0</vt:lpwstr>
  </property>
</Properties>
</file>