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433" r:id="rId2"/>
    <p:sldId id="429" r:id="rId3"/>
    <p:sldId id="430" r:id="rId4"/>
    <p:sldId id="431" r:id="rId5"/>
    <p:sldId id="432" r:id="rId6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orient="horz" pos="981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211" userDrawn="1">
          <p15:clr>
            <a:srgbClr val="A4A3A4"/>
          </p15:clr>
        </p15:guide>
        <p15:guide id="5" pos="746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A3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2211E5-813F-4EBF-906C-2C9C416B168F}" v="4" dt="2025-11-27T11:09:56.0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77" autoAdjust="0"/>
    <p:restoredTop sz="94660"/>
  </p:normalViewPr>
  <p:slideViewPr>
    <p:cSldViewPr showGuides="1">
      <p:cViewPr varScale="1">
        <p:scale>
          <a:sx n="101" d="100"/>
          <a:sy n="101" d="100"/>
        </p:scale>
        <p:origin x="180" y="108"/>
      </p:cViewPr>
      <p:guideLst>
        <p:guide orient="horz" pos="3838"/>
        <p:guide orient="horz" pos="981"/>
        <p:guide pos="3840"/>
        <p:guide pos="211"/>
        <p:guide pos="74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notesViewPr>
    <p:cSldViewPr>
      <p:cViewPr varScale="1">
        <p:scale>
          <a:sx n="101" d="100"/>
          <a:sy n="101" d="100"/>
        </p:scale>
        <p:origin x="-356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TKTypeMedium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CE204-1695-4AAD-88A1-DB6C03EE1277}" type="datetimeFigureOut">
              <a:rPr lang="en-US" smtClean="0">
                <a:latin typeface="TKTypeMedium"/>
              </a:rPr>
              <a:t>6/9/2026</a:t>
            </a:fld>
            <a:endParaRPr lang="en-US">
              <a:latin typeface="TKTypeMedium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>
              <a:latin typeface="TKTypeMedium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TKTypeMedium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5675E-305E-4A7C-83A7-18D0E13F8429}" type="slidenum">
              <a:rPr lang="en-US" smtClean="0">
                <a:latin typeface="TKTypeMedium"/>
              </a:rPr>
              <a:t>‹Nr.›</a:t>
            </a:fld>
            <a:endParaRPr lang="en-US">
              <a:latin typeface="TKTypeMedium"/>
            </a:endParaRPr>
          </a:p>
        </p:txBody>
      </p:sp>
    </p:spTree>
    <p:extLst>
      <p:ext uri="{BB962C8B-B14F-4D97-AF65-F5344CB8AC3E}">
        <p14:creationId xmlns:p14="http://schemas.microsoft.com/office/powerpoint/2010/main" val="114037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KTypeMedium"/>
        <a:ea typeface="+mn-ea"/>
        <a:cs typeface="+mn-cs"/>
        <a:sym typeface="TKTypeMedium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KTypeMedium"/>
        <a:ea typeface="+mn-ea"/>
        <a:cs typeface="+mn-cs"/>
        <a:sym typeface="TKTypeMedium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KTypeMedium"/>
        <a:ea typeface="+mn-ea"/>
        <a:cs typeface="+mn-cs"/>
        <a:sym typeface="TKTypeMedium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KTypeMedium"/>
        <a:ea typeface="+mn-ea"/>
        <a:cs typeface="+mn-cs"/>
        <a:sym typeface="TKTypeMedium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KTypeMedium"/>
        <a:ea typeface="+mn-ea"/>
        <a:cs typeface="+mn-cs"/>
        <a:sym typeface="TKTypeMedium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5" Type="http://schemas.openxmlformats.org/officeDocument/2006/relationships/image" Target="../media/image2.png"/><Relationship Id="rId4" Type="http://schemas.openxmlformats.org/officeDocument/2006/relationships/image" Target="../media/image8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6" Type="http://schemas.openxmlformats.org/officeDocument/2006/relationships/image" Target="../media/image7.png"/><Relationship Id="rId5" Type="http://schemas.openxmlformats.org/officeDocument/2006/relationships/image" Target="../media/image5.jpg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8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8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5" Type="http://schemas.openxmlformats.org/officeDocument/2006/relationships/image" Target="../media/image2.png"/><Relationship Id="rId4" Type="http://schemas.openxmlformats.org/officeDocument/2006/relationships/image" Target="../media/image8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5" Type="http://schemas.openxmlformats.org/officeDocument/2006/relationships/image" Target="../media/image2.png"/><Relationship Id="rId4" Type="http://schemas.openxmlformats.org/officeDocument/2006/relationships/image" Target="../media/image8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k_tit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04473949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" y="0"/>
            <a:ext cx="1218656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2000" y="810000"/>
            <a:ext cx="8932800" cy="1107996"/>
          </a:xfrm>
          <a:noFill/>
        </p:spPr>
        <p:txBody>
          <a:bodyPr anchor="t" anchorCtr="0"/>
          <a:lstStyle>
            <a:lvl1pPr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Concise title </a:t>
            </a:r>
            <a:br>
              <a:rPr lang="en-US" dirty="0"/>
            </a:br>
            <a:r>
              <a:rPr lang="en-US" dirty="0"/>
              <a:t>for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2000" y="1990801"/>
            <a:ext cx="8932800" cy="276999"/>
          </a:xfrm>
          <a:noFill/>
        </p:spPr>
        <p:txBody>
          <a:bodyPr wrap="square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Additional subline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72000" y="2710801"/>
            <a:ext cx="8932800" cy="430887"/>
          </a:xfrm>
          <a:noFill/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aseline="0">
                <a:solidFill>
                  <a:schemeClr val="bg1"/>
                </a:solidFill>
              </a:defRPr>
            </a:lvl1pPr>
            <a:lvl2pPr marL="180000" indent="0">
              <a:buNone/>
              <a:defRPr sz="1400">
                <a:solidFill>
                  <a:schemeClr val="bg1"/>
                </a:solidFill>
              </a:defRPr>
            </a:lvl2pPr>
            <a:lvl3pPr marL="360000" indent="0">
              <a:buNone/>
              <a:defRPr sz="1400">
                <a:solidFill>
                  <a:schemeClr val="bg1"/>
                </a:solidFill>
              </a:defRPr>
            </a:lvl3pPr>
            <a:lvl4pPr marL="540000" indent="0">
              <a:buNone/>
              <a:defRPr sz="1400">
                <a:solidFill>
                  <a:schemeClr val="bg1"/>
                </a:solidFill>
              </a:defRPr>
            </a:lvl4pPr>
            <a:lvl5pPr marL="7200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Date  |  Name of speaker</a:t>
            </a:r>
            <a:br>
              <a:rPr lang="en-US" dirty="0"/>
            </a:br>
            <a:r>
              <a:rPr lang="en-US" dirty="0"/>
              <a:t>Sender: </a:t>
            </a:r>
            <a:r>
              <a:rPr lang="en-US" dirty="0" err="1"/>
              <a:t>thyssenkrupp</a:t>
            </a:r>
            <a:r>
              <a:rPr lang="en-US" dirty="0"/>
              <a:t> + BA (optional additional management structure/not legal entity)</a:t>
            </a:r>
          </a:p>
        </p:txBody>
      </p:sp>
    </p:spTree>
    <p:extLst>
      <p:ext uri="{BB962C8B-B14F-4D97-AF65-F5344CB8AC3E}">
        <p14:creationId xmlns:p14="http://schemas.microsoft.com/office/powerpoint/2010/main" val="149898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60" imgH="360" progId="TCLayout.ActiveDocument.1">
                  <p:embed/>
                </p:oleObj>
              </mc:Choice>
              <mc:Fallback>
                <p:oleObj name="think-cell Folie" r:id="rId3" imgW="360" imgH="360" progId="TCLayout.ActiveDocument.1">
                  <p:embed/>
                  <p:pic>
                    <p:nvPicPr>
                      <p:cNvPr id="8" name="Objek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hteck 6"/>
          <p:cNvSpPr>
            <a:spLocks/>
          </p:cNvSpPr>
          <p:nvPr/>
        </p:nvSpPr>
        <p:spPr bwMode="auto">
          <a:xfrm>
            <a:off x="334963" y="6542088"/>
            <a:ext cx="336550" cy="10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fld id="{993F5992-197D-4A88-89BD-4FDDB3E24E8E}" type="slidenum">
              <a:rPr lang="de-DE" altLang="de-DE" sz="800" smtClean="0">
                <a:solidFill>
                  <a:srgbClr val="78879B"/>
                </a:solidFill>
              </a:rPr>
              <a:pPr eaLnBrk="1" hangingPunct="1">
                <a:lnSpc>
                  <a:spcPct val="90000"/>
                </a:lnSpc>
                <a:defRPr/>
              </a:pPr>
              <a:t>‹Nr.›</a:t>
            </a:fld>
            <a:endParaRPr lang="de-DE" altLang="de-DE" sz="800">
              <a:solidFill>
                <a:srgbClr val="78879B"/>
              </a:solidFill>
            </a:endParaRPr>
          </a:p>
        </p:txBody>
      </p:sp>
      <p:sp>
        <p:nvSpPr>
          <p:cNvPr id="10" name="Rechteck 10"/>
          <p:cNvSpPr>
            <a:spLocks/>
          </p:cNvSpPr>
          <p:nvPr/>
        </p:nvSpPr>
        <p:spPr bwMode="auto">
          <a:xfrm>
            <a:off x="622300" y="6542088"/>
            <a:ext cx="10418763" cy="10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/>
          <a:lstStyle>
            <a:lvl1pPr>
              <a:defRPr>
                <a:solidFill>
                  <a:schemeClr val="tx1"/>
                </a:solidFill>
                <a:latin typeface="TKTypeMedium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KTypeMedium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KTypeMedium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KTypeMedium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KTypeMedium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itchFamily="34" charset="0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r>
              <a:rPr lang="de-DE" altLang="de-DE" sz="800">
                <a:solidFill>
                  <a:srgbClr val="78879B"/>
                </a:solidFill>
              </a:rPr>
              <a:t>|  11.2025 | Hubarbeitsbühnen</a:t>
            </a:r>
          </a:p>
        </p:txBody>
      </p:sp>
      <p:pic>
        <p:nvPicPr>
          <p:cNvPr id="11" name="Grafik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1263" y="6272213"/>
            <a:ext cx="496887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Freeform 7"/>
          <p:cNvSpPr>
            <a:spLocks/>
          </p:cNvSpPr>
          <p:nvPr userDrawn="1"/>
        </p:nvSpPr>
        <p:spPr bwMode="gray">
          <a:xfrm flipH="1">
            <a:off x="334433" y="2608855"/>
            <a:ext cx="3565525" cy="2451100"/>
          </a:xfrm>
          <a:custGeom>
            <a:avLst/>
            <a:gdLst/>
            <a:ahLst/>
            <a:cxnLst>
              <a:cxn ang="0">
                <a:pos x="168" y="0"/>
              </a:cxn>
              <a:cxn ang="0">
                <a:pos x="0" y="463"/>
              </a:cxn>
              <a:cxn ang="0">
                <a:pos x="168" y="926"/>
              </a:cxn>
              <a:cxn ang="0">
                <a:pos x="2103" y="926"/>
              </a:cxn>
              <a:cxn ang="0">
                <a:pos x="2103" y="0"/>
              </a:cxn>
              <a:cxn ang="0">
                <a:pos x="168" y="0"/>
              </a:cxn>
            </a:cxnLst>
            <a:rect l="0" t="0" r="r" b="b"/>
            <a:pathLst>
              <a:path w="2103" h="926">
                <a:moveTo>
                  <a:pt x="168" y="0"/>
                </a:moveTo>
                <a:lnTo>
                  <a:pt x="0" y="463"/>
                </a:lnTo>
                <a:lnTo>
                  <a:pt x="168" y="926"/>
                </a:lnTo>
                <a:lnTo>
                  <a:pt x="2103" y="926"/>
                </a:lnTo>
                <a:lnTo>
                  <a:pt x="2103" y="0"/>
                </a:lnTo>
                <a:lnTo>
                  <a:pt x="168" y="0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 lIns="54000" tIns="54000" rIns="54000" bIns="5400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14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" name="Rectangle 8"/>
          <p:cNvSpPr>
            <a:spLocks noChangeArrowheads="1"/>
          </p:cNvSpPr>
          <p:nvPr userDrawn="1"/>
        </p:nvSpPr>
        <p:spPr bwMode="gray">
          <a:xfrm flipH="1">
            <a:off x="4353038" y="1124744"/>
            <a:ext cx="7191375" cy="4968552"/>
          </a:xfrm>
          <a:prstGeom prst="rect">
            <a:avLst/>
          </a:prstGeom>
          <a:solidFill>
            <a:srgbClr val="E5EA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4000" tIns="54000" rIns="54000" bIns="54000" anchor="ctr"/>
          <a:lstStyle>
            <a:lvl1pPr marL="342900" indent="-3429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1pPr>
            <a:lvl2pPr marL="177800" indent="-1778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2pPr>
            <a:lvl3pPr marL="1143000" indent="-2286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3pPr>
            <a:lvl4pPr marL="1600200" indent="-2286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4pPr>
            <a:lvl5pPr marL="2057400" indent="-2286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9pPr>
          </a:lstStyle>
          <a:p>
            <a:pPr lvl="1" eaLnBrk="1" hangingPunct="1"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/>
            </a:pPr>
            <a:endParaRPr lang="de-DE" altLang="de-DE" sz="1100">
              <a:latin typeface="TKTypeRegular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0"/>
          </p:nvPr>
        </p:nvSpPr>
        <p:spPr>
          <a:xfrm>
            <a:off x="381731" y="2596950"/>
            <a:ext cx="3232151" cy="2451774"/>
          </a:xfrm>
        </p:spPr>
        <p:txBody>
          <a:bodyPr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9" name="Textplatzhalter 15"/>
          <p:cNvSpPr>
            <a:spLocks noGrp="1"/>
          </p:cNvSpPr>
          <p:nvPr>
            <p:ph type="body" sz="quarter" idx="13"/>
          </p:nvPr>
        </p:nvSpPr>
        <p:spPr>
          <a:xfrm>
            <a:off x="4353038" y="1196752"/>
            <a:ext cx="7192725" cy="4824536"/>
          </a:xfrm>
        </p:spPr>
        <p:txBody>
          <a:bodyPr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5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334433" y="619799"/>
            <a:ext cx="9798051" cy="288925"/>
          </a:xfrm>
        </p:spPr>
        <p:txBody>
          <a:bodyPr/>
          <a:lstStyle>
            <a:lvl1pPr marL="0" indent="0">
              <a:buNone/>
              <a:defRPr sz="1800">
                <a:solidFill>
                  <a:srgbClr val="7F7F7F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623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k_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65763004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" y="0"/>
            <a:ext cx="1218656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2000" y="810000"/>
            <a:ext cx="8932800" cy="1107996"/>
          </a:xfrm>
          <a:noFill/>
        </p:spPr>
        <p:txBody>
          <a:bodyPr anchor="t" anchorCtr="0"/>
          <a:lstStyle>
            <a:lvl1pPr>
              <a:defRPr sz="3600">
                <a:solidFill>
                  <a:schemeClr val="accent5"/>
                </a:solidFill>
                <a:latin typeface="+mn-lt"/>
              </a:defRPr>
            </a:lvl1pPr>
          </a:lstStyle>
          <a:p>
            <a:r>
              <a:rPr lang="en-US" dirty="0"/>
              <a:t>Concise title </a:t>
            </a:r>
            <a:br>
              <a:rPr lang="en-US" dirty="0"/>
            </a:br>
            <a:r>
              <a:rPr lang="en-US" dirty="0"/>
              <a:t>for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2000" y="1990801"/>
            <a:ext cx="8932800" cy="276999"/>
          </a:xfrm>
          <a:noFill/>
        </p:spPr>
        <p:txBody>
          <a:bodyPr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accent5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Additional subline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72000" y="2710801"/>
            <a:ext cx="8932800" cy="430887"/>
          </a:xfrm>
          <a:noFill/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aseline="0">
                <a:solidFill>
                  <a:schemeClr val="accent5"/>
                </a:solidFill>
              </a:defRPr>
            </a:lvl1pPr>
            <a:lvl2pPr marL="180000" indent="0">
              <a:buNone/>
              <a:defRPr sz="1400">
                <a:solidFill>
                  <a:schemeClr val="bg1"/>
                </a:solidFill>
              </a:defRPr>
            </a:lvl2pPr>
            <a:lvl3pPr marL="360000" indent="0">
              <a:buNone/>
              <a:defRPr sz="1400">
                <a:solidFill>
                  <a:schemeClr val="bg1"/>
                </a:solidFill>
              </a:defRPr>
            </a:lvl3pPr>
            <a:lvl4pPr marL="540000" indent="0">
              <a:buNone/>
              <a:defRPr sz="1400">
                <a:solidFill>
                  <a:schemeClr val="bg1"/>
                </a:solidFill>
              </a:defRPr>
            </a:lvl4pPr>
            <a:lvl5pPr marL="7200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Date  |  Name of speaker</a:t>
            </a:r>
            <a:br>
              <a:rPr lang="en-US" dirty="0"/>
            </a:br>
            <a:r>
              <a:rPr lang="en-US" dirty="0"/>
              <a:t>Sender: </a:t>
            </a:r>
            <a:r>
              <a:rPr lang="en-US" dirty="0" err="1"/>
              <a:t>thyssenkrupp</a:t>
            </a:r>
            <a:r>
              <a:rPr lang="en-US" dirty="0"/>
              <a:t> + BA (optional additional management structure/not legal entity)</a:t>
            </a:r>
          </a:p>
        </p:txBody>
      </p:sp>
    </p:spTree>
    <p:extLst>
      <p:ext uri="{BB962C8B-B14F-4D97-AF65-F5344CB8AC3E}">
        <p14:creationId xmlns:p14="http://schemas.microsoft.com/office/powerpoint/2010/main" val="116501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k_title 1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0229533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5" name="Grafik 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030"/>
            <a:ext cx="12192000" cy="686302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3751802"/>
            <a:ext cx="11659719" cy="2725200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1999" y="5302801"/>
            <a:ext cx="8995200" cy="430887"/>
          </a:xfrm>
          <a:noFill/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aseline="0">
                <a:solidFill>
                  <a:schemeClr val="bg1"/>
                </a:solidFill>
              </a:defRPr>
            </a:lvl1pPr>
            <a:lvl2pPr marL="180000" indent="0">
              <a:buNone/>
              <a:defRPr sz="1400">
                <a:solidFill>
                  <a:schemeClr val="bg1"/>
                </a:solidFill>
              </a:defRPr>
            </a:lvl2pPr>
            <a:lvl3pPr marL="360000" indent="0">
              <a:buNone/>
              <a:defRPr sz="1400">
                <a:solidFill>
                  <a:schemeClr val="bg1"/>
                </a:solidFill>
              </a:defRPr>
            </a:lvl3pPr>
            <a:lvl4pPr marL="540000" indent="0">
              <a:buNone/>
              <a:defRPr sz="1400">
                <a:solidFill>
                  <a:schemeClr val="bg1"/>
                </a:solidFill>
              </a:defRPr>
            </a:lvl4pPr>
            <a:lvl5pPr marL="7200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Date  |  Name of speaker</a:t>
            </a:r>
            <a:br>
              <a:rPr lang="en-US" dirty="0"/>
            </a:br>
            <a:r>
              <a:rPr lang="en-US" dirty="0"/>
              <a:t>Sender: </a:t>
            </a:r>
            <a:r>
              <a:rPr lang="en-US" dirty="0" err="1"/>
              <a:t>thyssenkrupp</a:t>
            </a:r>
            <a:r>
              <a:rPr lang="en-US" dirty="0"/>
              <a:t> + BA (optional additional management structure/not legal entity)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2000" y="4870801"/>
            <a:ext cx="8995200" cy="249299"/>
          </a:xfrm>
          <a:noFill/>
        </p:spPr>
        <p:txBody>
          <a:bodyPr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Additional subline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2000" y="4035601"/>
            <a:ext cx="8995200" cy="830997"/>
          </a:xfrm>
          <a:noFill/>
        </p:spPr>
        <p:txBody>
          <a:bodyPr anchor="t" anchorCtr="0"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Concise </a:t>
            </a:r>
            <a:br>
              <a:rPr lang="en-US" dirty="0"/>
            </a:br>
            <a:r>
              <a:rPr lang="en-US" dirty="0"/>
              <a:t>title for presentation</a:t>
            </a:r>
          </a:p>
        </p:txBody>
      </p:sp>
    </p:spTree>
    <p:extLst>
      <p:ext uri="{BB962C8B-B14F-4D97-AF65-F5344CB8AC3E}">
        <p14:creationId xmlns:p14="http://schemas.microsoft.com/office/powerpoint/2010/main" val="60980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k_title 3 stri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86237145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0" name="Grafik 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030"/>
            <a:ext cx="12192000" cy="68630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" y="655200"/>
            <a:ext cx="2944653" cy="621612"/>
          </a:xfrm>
          <a:solidFill>
            <a:schemeClr val="accent5"/>
          </a:solidFill>
        </p:spPr>
        <p:txBody>
          <a:bodyPr wrap="none" lIns="504000" tIns="79200" rIns="504000" bIns="79200" anchor="b">
            <a:spAutoFit/>
          </a:bodyPr>
          <a:lstStyle>
            <a:lvl1pPr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Concise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" y="1350000"/>
            <a:ext cx="3523081" cy="621612"/>
          </a:xfrm>
          <a:solidFill>
            <a:schemeClr val="accent5"/>
          </a:solidFill>
        </p:spPr>
        <p:txBody>
          <a:bodyPr wrap="none" lIns="504000" tIns="79200" rIns="504000" bIns="79200">
            <a:spAutoFit/>
          </a:bodyPr>
          <a:lstStyle>
            <a:lvl1pPr marL="0" indent="0" algn="l">
              <a:buNone/>
              <a:defRPr sz="30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for presentation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2044800"/>
            <a:ext cx="7421007" cy="634456"/>
          </a:xfrm>
          <a:solidFill>
            <a:schemeClr val="accent5"/>
          </a:solidFill>
        </p:spPr>
        <p:txBody>
          <a:bodyPr wrap="none" lIns="504000" tIns="100800" rIns="504000" bIns="10080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aseline="0">
                <a:solidFill>
                  <a:schemeClr val="bg1"/>
                </a:solidFill>
              </a:defRPr>
            </a:lvl1pPr>
            <a:lvl2pPr marL="180000" indent="0">
              <a:buNone/>
              <a:defRPr sz="1400">
                <a:solidFill>
                  <a:schemeClr val="bg1"/>
                </a:solidFill>
              </a:defRPr>
            </a:lvl2pPr>
            <a:lvl3pPr marL="360000" indent="0">
              <a:buNone/>
              <a:defRPr sz="1400">
                <a:solidFill>
                  <a:schemeClr val="bg1"/>
                </a:solidFill>
              </a:defRPr>
            </a:lvl3pPr>
            <a:lvl4pPr marL="540000" indent="0">
              <a:buNone/>
              <a:defRPr sz="1400">
                <a:solidFill>
                  <a:schemeClr val="bg1"/>
                </a:solidFill>
              </a:defRPr>
            </a:lvl4pPr>
            <a:lvl5pPr marL="7200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Date  |  Name of speaker</a:t>
            </a:r>
            <a:br>
              <a:rPr lang="en-US" dirty="0"/>
            </a:br>
            <a:r>
              <a:rPr lang="en-US" dirty="0"/>
              <a:t>Sender: </a:t>
            </a:r>
            <a:r>
              <a:rPr lang="en-US" dirty="0" err="1"/>
              <a:t>thyssenkrupp</a:t>
            </a:r>
            <a:r>
              <a:rPr lang="en-US" dirty="0"/>
              <a:t> + BA (optional additional management structure/not legal entity)</a:t>
            </a: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535" y="5158356"/>
            <a:ext cx="11520000" cy="136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70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k_headlin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3744950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6000" y="259200"/>
            <a:ext cx="11520000" cy="33855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Headline max. two-line 22 </a:t>
            </a:r>
            <a:r>
              <a:rPr lang="en-US" dirty="0" err="1"/>
              <a:t>pt</a:t>
            </a:r>
            <a:r>
              <a:rPr lang="en-US" dirty="0"/>
              <a:t> </a:t>
            </a:r>
            <a:r>
              <a:rPr lang="en-US" dirty="0" err="1"/>
              <a:t>tk</a:t>
            </a:r>
            <a:r>
              <a:rPr lang="en-US" dirty="0"/>
              <a:t> Brand Blue (subline one-line 18 </a:t>
            </a:r>
            <a:r>
              <a:rPr lang="en-US" dirty="0" err="1"/>
              <a:t>pt</a:t>
            </a:r>
            <a:r>
              <a:rPr lang="en-US" dirty="0"/>
              <a:t> gray)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335999" y="6163200"/>
            <a:ext cx="10704000" cy="1440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aseline="0"/>
            </a:lvl1pPr>
          </a:lstStyle>
          <a:p>
            <a:pPr lvl="0"/>
            <a:r>
              <a:rPr lang="en-US" dirty="0"/>
              <a:t>Placeholder for sources and footnote: footnotes are numbered (no *) </a:t>
            </a:r>
          </a:p>
        </p:txBody>
      </p:sp>
    </p:spTree>
    <p:extLst>
      <p:ext uri="{BB962C8B-B14F-4D97-AF65-F5344CB8AC3E}">
        <p14:creationId xmlns:p14="http://schemas.microsoft.com/office/powerpoint/2010/main" val="2891138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k_headline + text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92217699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44" imgH="344" progId="TCLayout.ActiveDocument.1">
                  <p:embed/>
                </p:oleObj>
              </mc:Choice>
              <mc:Fallback>
                <p:oleObj name="think-cell Folie" r:id="rId3" imgW="344" imgH="344" progId="TCLayout.ActiveDocument.1">
                  <p:embed/>
                  <p:pic>
                    <p:nvPicPr>
                      <p:cNvPr id="4" name="Objek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Headline for max two lines </a:t>
            </a:r>
            <a:r>
              <a:rPr lang="en-US" dirty="0" err="1"/>
              <a:t>tk</a:t>
            </a:r>
            <a:r>
              <a:rPr lang="en-US" dirty="0"/>
              <a:t> Brand Blue (Subline one line only 18 </a:t>
            </a:r>
            <a:r>
              <a:rPr lang="en-US" dirty="0" err="1"/>
              <a:t>pt</a:t>
            </a:r>
            <a:r>
              <a:rPr lang="en-US" dirty="0"/>
              <a:t> grey)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1200" y="1522799"/>
            <a:ext cx="5519973" cy="4536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335999" y="6163200"/>
            <a:ext cx="10704000" cy="1440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aseline="0"/>
            </a:lvl1pPr>
          </a:lstStyle>
          <a:p>
            <a:pPr lvl="0"/>
            <a:r>
              <a:rPr lang="en-US" dirty="0"/>
              <a:t>Placeholder for sources and footnote: footnotes are numbered (no *) </a:t>
            </a:r>
          </a:p>
        </p:txBody>
      </p:sp>
    </p:spTree>
    <p:extLst>
      <p:ext uri="{BB962C8B-B14F-4D97-AF65-F5344CB8AC3E}">
        <p14:creationId xmlns:p14="http://schemas.microsoft.com/office/powerpoint/2010/main" val="341124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k_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43682765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44" imgH="344" progId="TCLayout.ActiveDocument.1">
                  <p:embed/>
                </p:oleObj>
              </mc:Choice>
              <mc:Fallback>
                <p:oleObj name="think-cell Folie" r:id="rId3" imgW="344" imgH="344" progId="TCLayout.ActiveDocument.1">
                  <p:embed/>
                  <p:pic>
                    <p:nvPicPr>
                      <p:cNvPr id="3" name="Objek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Headline for max two lines </a:t>
            </a:r>
            <a:r>
              <a:rPr lang="en-US" dirty="0" err="1"/>
              <a:t>tk</a:t>
            </a:r>
            <a:r>
              <a:rPr lang="en-US" dirty="0"/>
              <a:t> Brand Blue (Subline one line only 18 </a:t>
            </a:r>
            <a:r>
              <a:rPr lang="en-US" dirty="0" err="1"/>
              <a:t>pt</a:t>
            </a:r>
            <a:r>
              <a:rPr lang="en-US" dirty="0"/>
              <a:t> grey)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335999" y="6163200"/>
            <a:ext cx="10704000" cy="1440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aseline="0"/>
            </a:lvl1pPr>
          </a:lstStyle>
          <a:p>
            <a:pPr lvl="0"/>
            <a:r>
              <a:rPr lang="en-US" dirty="0"/>
              <a:t>Placeholder for sources and footnote: footnotes are numbered (no *) </a:t>
            </a:r>
          </a:p>
        </p:txBody>
      </p:sp>
    </p:spTree>
    <p:extLst>
      <p:ext uri="{BB962C8B-B14F-4D97-AF65-F5344CB8AC3E}">
        <p14:creationId xmlns:p14="http://schemas.microsoft.com/office/powerpoint/2010/main" val="361617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60" imgH="360" progId="TCLayout.ActiveDocument.1">
                  <p:embed/>
                </p:oleObj>
              </mc:Choice>
              <mc:Fallback>
                <p:oleObj name="think-cell Folie" r:id="rId3" imgW="360" imgH="360" progId="TCLayout.ActiveDocument.1">
                  <p:embed/>
                  <p:pic>
                    <p:nvPicPr>
                      <p:cNvPr id="8" name="Objek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hteck 6"/>
          <p:cNvSpPr>
            <a:spLocks/>
          </p:cNvSpPr>
          <p:nvPr/>
        </p:nvSpPr>
        <p:spPr bwMode="auto">
          <a:xfrm>
            <a:off x="334963" y="6542088"/>
            <a:ext cx="336550" cy="10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fld id="{993F5992-197D-4A88-89BD-4FDDB3E24E8E}" type="slidenum">
              <a:rPr lang="de-DE" altLang="de-DE" sz="800" smtClean="0">
                <a:solidFill>
                  <a:srgbClr val="78879B"/>
                </a:solidFill>
              </a:rPr>
              <a:pPr eaLnBrk="1" hangingPunct="1">
                <a:lnSpc>
                  <a:spcPct val="90000"/>
                </a:lnSpc>
                <a:defRPr/>
              </a:pPr>
              <a:t>‹Nr.›</a:t>
            </a:fld>
            <a:endParaRPr lang="de-DE" altLang="de-DE" sz="800">
              <a:solidFill>
                <a:srgbClr val="78879B"/>
              </a:solidFill>
            </a:endParaRPr>
          </a:p>
        </p:txBody>
      </p:sp>
      <p:sp>
        <p:nvSpPr>
          <p:cNvPr id="10" name="Rechteck 10"/>
          <p:cNvSpPr>
            <a:spLocks/>
          </p:cNvSpPr>
          <p:nvPr/>
        </p:nvSpPr>
        <p:spPr bwMode="auto">
          <a:xfrm>
            <a:off x="622300" y="6542088"/>
            <a:ext cx="10418763" cy="10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/>
          <a:lstStyle>
            <a:lvl1pPr>
              <a:defRPr>
                <a:solidFill>
                  <a:schemeClr val="tx1"/>
                </a:solidFill>
                <a:latin typeface="TKTypeMedium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KTypeMedium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KTypeMedium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KTypeMedium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KTypeMedium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itchFamily="34" charset="0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r>
              <a:rPr lang="de-DE" altLang="de-DE" sz="800">
                <a:solidFill>
                  <a:srgbClr val="78879B"/>
                </a:solidFill>
              </a:rPr>
              <a:t>|  11.2025 | Hubarbeitsbühnen</a:t>
            </a:r>
          </a:p>
        </p:txBody>
      </p:sp>
      <p:pic>
        <p:nvPicPr>
          <p:cNvPr id="11" name="Grafik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1263" y="6272213"/>
            <a:ext cx="496887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Freeform 7"/>
          <p:cNvSpPr>
            <a:spLocks/>
          </p:cNvSpPr>
          <p:nvPr userDrawn="1"/>
        </p:nvSpPr>
        <p:spPr bwMode="gray">
          <a:xfrm flipH="1">
            <a:off x="363538" y="1054100"/>
            <a:ext cx="3565525" cy="2451100"/>
          </a:xfrm>
          <a:custGeom>
            <a:avLst/>
            <a:gdLst/>
            <a:ahLst/>
            <a:cxnLst>
              <a:cxn ang="0">
                <a:pos x="168" y="0"/>
              </a:cxn>
              <a:cxn ang="0">
                <a:pos x="0" y="463"/>
              </a:cxn>
              <a:cxn ang="0">
                <a:pos x="168" y="926"/>
              </a:cxn>
              <a:cxn ang="0">
                <a:pos x="2103" y="926"/>
              </a:cxn>
              <a:cxn ang="0">
                <a:pos x="2103" y="0"/>
              </a:cxn>
              <a:cxn ang="0">
                <a:pos x="168" y="0"/>
              </a:cxn>
            </a:cxnLst>
            <a:rect l="0" t="0" r="r" b="b"/>
            <a:pathLst>
              <a:path w="2103" h="926">
                <a:moveTo>
                  <a:pt x="168" y="0"/>
                </a:moveTo>
                <a:lnTo>
                  <a:pt x="0" y="463"/>
                </a:lnTo>
                <a:lnTo>
                  <a:pt x="168" y="926"/>
                </a:lnTo>
                <a:lnTo>
                  <a:pt x="2103" y="926"/>
                </a:lnTo>
                <a:lnTo>
                  <a:pt x="2103" y="0"/>
                </a:lnTo>
                <a:lnTo>
                  <a:pt x="168" y="0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 lIns="54000" tIns="54000" rIns="54000" bIns="5400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14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" name="Rectangle 8"/>
          <p:cNvSpPr>
            <a:spLocks noChangeArrowheads="1"/>
          </p:cNvSpPr>
          <p:nvPr userDrawn="1"/>
        </p:nvSpPr>
        <p:spPr bwMode="gray">
          <a:xfrm flipH="1">
            <a:off x="4322763" y="1054100"/>
            <a:ext cx="7191375" cy="2451100"/>
          </a:xfrm>
          <a:prstGeom prst="rect">
            <a:avLst/>
          </a:prstGeom>
          <a:solidFill>
            <a:srgbClr val="E5EA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4000" tIns="54000" rIns="54000" bIns="54000" anchor="ctr"/>
          <a:lstStyle>
            <a:lvl1pPr marL="342900" indent="-3429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1pPr>
            <a:lvl2pPr marL="177800" indent="-1778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2pPr>
            <a:lvl3pPr marL="1143000" indent="-2286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3pPr>
            <a:lvl4pPr marL="1600200" indent="-2286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4pPr>
            <a:lvl5pPr marL="2057400" indent="-2286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9pPr>
          </a:lstStyle>
          <a:p>
            <a:pPr lvl="1" eaLnBrk="1" hangingPunct="1"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/>
            </a:pPr>
            <a:endParaRPr lang="de-DE" altLang="de-DE" sz="1100">
              <a:latin typeface="TKTypeRegular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0"/>
          </p:nvPr>
        </p:nvSpPr>
        <p:spPr>
          <a:xfrm>
            <a:off x="365898" y="1054100"/>
            <a:ext cx="3232151" cy="2451774"/>
          </a:xfrm>
        </p:spPr>
        <p:txBody>
          <a:bodyPr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9" name="Textplatzhalter 15"/>
          <p:cNvSpPr>
            <a:spLocks noGrp="1"/>
          </p:cNvSpPr>
          <p:nvPr>
            <p:ph type="body" sz="quarter" idx="13"/>
          </p:nvPr>
        </p:nvSpPr>
        <p:spPr>
          <a:xfrm>
            <a:off x="4321936" y="1054939"/>
            <a:ext cx="7192725" cy="2450935"/>
          </a:xfrm>
        </p:spPr>
        <p:txBody>
          <a:bodyPr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5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334433" y="619799"/>
            <a:ext cx="9798051" cy="288925"/>
          </a:xfrm>
        </p:spPr>
        <p:txBody>
          <a:bodyPr/>
          <a:lstStyle>
            <a:lvl1pPr marL="0" indent="0">
              <a:buNone/>
              <a:defRPr sz="1800">
                <a:solidFill>
                  <a:srgbClr val="7F7F7F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72048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60" imgH="360" progId="TCLayout.ActiveDocument.1">
                  <p:embed/>
                </p:oleObj>
              </mc:Choice>
              <mc:Fallback>
                <p:oleObj name="think-cell Folie" r:id="rId3" imgW="360" imgH="360" progId="TCLayout.ActiveDocument.1">
                  <p:embed/>
                  <p:pic>
                    <p:nvPicPr>
                      <p:cNvPr id="8" name="Objek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hteck 6"/>
          <p:cNvSpPr>
            <a:spLocks/>
          </p:cNvSpPr>
          <p:nvPr/>
        </p:nvSpPr>
        <p:spPr bwMode="auto">
          <a:xfrm>
            <a:off x="334963" y="6542088"/>
            <a:ext cx="336550" cy="10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anose="020B06060405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fld id="{993F5992-197D-4A88-89BD-4FDDB3E24E8E}" type="slidenum">
              <a:rPr lang="de-DE" altLang="de-DE" sz="800" smtClean="0">
                <a:solidFill>
                  <a:srgbClr val="78879B"/>
                </a:solidFill>
              </a:rPr>
              <a:pPr eaLnBrk="1" hangingPunct="1">
                <a:lnSpc>
                  <a:spcPct val="90000"/>
                </a:lnSpc>
                <a:defRPr/>
              </a:pPr>
              <a:t>‹Nr.›</a:t>
            </a:fld>
            <a:endParaRPr lang="de-DE" altLang="de-DE" sz="800">
              <a:solidFill>
                <a:srgbClr val="78879B"/>
              </a:solidFill>
            </a:endParaRPr>
          </a:p>
        </p:txBody>
      </p:sp>
      <p:sp>
        <p:nvSpPr>
          <p:cNvPr id="10" name="Rechteck 10"/>
          <p:cNvSpPr>
            <a:spLocks/>
          </p:cNvSpPr>
          <p:nvPr/>
        </p:nvSpPr>
        <p:spPr bwMode="auto">
          <a:xfrm>
            <a:off x="622300" y="6542088"/>
            <a:ext cx="10418763" cy="10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/>
          <a:lstStyle>
            <a:lvl1pPr>
              <a:defRPr>
                <a:solidFill>
                  <a:schemeClr val="tx1"/>
                </a:solidFill>
                <a:latin typeface="TKTypeMedium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KTypeMedium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KTypeMedium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KTypeMedium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KTypeMedium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KTypeMedium" pitchFamily="34" charset="0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r>
              <a:rPr lang="de-DE" altLang="de-DE" sz="800">
                <a:solidFill>
                  <a:srgbClr val="78879B"/>
                </a:solidFill>
              </a:rPr>
              <a:t>|  11.2025 | Hubarbeitsbühnen</a:t>
            </a:r>
          </a:p>
        </p:txBody>
      </p:sp>
      <p:pic>
        <p:nvPicPr>
          <p:cNvPr id="11" name="Grafik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1263" y="6272213"/>
            <a:ext cx="496887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Freeform 7"/>
          <p:cNvSpPr>
            <a:spLocks/>
          </p:cNvSpPr>
          <p:nvPr userDrawn="1"/>
        </p:nvSpPr>
        <p:spPr bwMode="gray">
          <a:xfrm flipH="1">
            <a:off x="334433" y="2608855"/>
            <a:ext cx="3565525" cy="2451100"/>
          </a:xfrm>
          <a:custGeom>
            <a:avLst/>
            <a:gdLst/>
            <a:ahLst/>
            <a:cxnLst>
              <a:cxn ang="0">
                <a:pos x="168" y="0"/>
              </a:cxn>
              <a:cxn ang="0">
                <a:pos x="0" y="463"/>
              </a:cxn>
              <a:cxn ang="0">
                <a:pos x="168" y="926"/>
              </a:cxn>
              <a:cxn ang="0">
                <a:pos x="2103" y="926"/>
              </a:cxn>
              <a:cxn ang="0">
                <a:pos x="2103" y="0"/>
              </a:cxn>
              <a:cxn ang="0">
                <a:pos x="168" y="0"/>
              </a:cxn>
            </a:cxnLst>
            <a:rect l="0" t="0" r="r" b="b"/>
            <a:pathLst>
              <a:path w="2103" h="926">
                <a:moveTo>
                  <a:pt x="168" y="0"/>
                </a:moveTo>
                <a:lnTo>
                  <a:pt x="0" y="463"/>
                </a:lnTo>
                <a:lnTo>
                  <a:pt x="168" y="926"/>
                </a:lnTo>
                <a:lnTo>
                  <a:pt x="2103" y="926"/>
                </a:lnTo>
                <a:lnTo>
                  <a:pt x="2103" y="0"/>
                </a:lnTo>
                <a:lnTo>
                  <a:pt x="168" y="0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 lIns="54000" tIns="54000" rIns="54000" bIns="5400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1400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14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" name="Rectangle 8"/>
          <p:cNvSpPr>
            <a:spLocks noChangeArrowheads="1"/>
          </p:cNvSpPr>
          <p:nvPr userDrawn="1"/>
        </p:nvSpPr>
        <p:spPr bwMode="gray">
          <a:xfrm flipH="1">
            <a:off x="4353040" y="2279348"/>
            <a:ext cx="7191375" cy="3090560"/>
          </a:xfrm>
          <a:prstGeom prst="rect">
            <a:avLst/>
          </a:prstGeom>
          <a:solidFill>
            <a:srgbClr val="E5EA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4000" tIns="54000" rIns="54000" bIns="54000" anchor="ctr"/>
          <a:lstStyle>
            <a:lvl1pPr marL="342900" indent="-3429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1pPr>
            <a:lvl2pPr marL="177800" indent="-1778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2pPr>
            <a:lvl3pPr marL="1143000" indent="-2286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3pPr>
            <a:lvl4pPr marL="1600200" indent="-2286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4pPr>
            <a:lvl5pPr marL="2057400" indent="-228600"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8521700" algn="r"/>
              </a:tabLst>
              <a:defRPr>
                <a:solidFill>
                  <a:schemeClr val="tx1"/>
                </a:solidFill>
                <a:latin typeface="TKTypeMedium" pitchFamily="34" charset="0"/>
              </a:defRPr>
            </a:lvl9pPr>
          </a:lstStyle>
          <a:p>
            <a:pPr lvl="1" eaLnBrk="1" hangingPunct="1">
              <a:spcBef>
                <a:spcPts val="600"/>
              </a:spcBef>
              <a:buClr>
                <a:srgbClr val="97989A"/>
              </a:buClr>
              <a:buFont typeface="Arial" pitchFamily="34" charset="0"/>
              <a:buChar char="■"/>
              <a:defRPr/>
            </a:pPr>
            <a:endParaRPr lang="de-DE" altLang="de-DE" sz="1100">
              <a:latin typeface="TKTypeRegular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0"/>
          </p:nvPr>
        </p:nvSpPr>
        <p:spPr>
          <a:xfrm>
            <a:off x="381731" y="2596950"/>
            <a:ext cx="3232151" cy="2451774"/>
          </a:xfrm>
        </p:spPr>
        <p:txBody>
          <a:bodyPr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9" name="Textplatzhalter 15"/>
          <p:cNvSpPr>
            <a:spLocks noGrp="1"/>
          </p:cNvSpPr>
          <p:nvPr>
            <p:ph type="body" sz="quarter" idx="13"/>
          </p:nvPr>
        </p:nvSpPr>
        <p:spPr>
          <a:xfrm>
            <a:off x="4344058" y="2275767"/>
            <a:ext cx="7192725" cy="3094141"/>
          </a:xfrm>
        </p:spPr>
        <p:txBody>
          <a:bodyPr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5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334433" y="619799"/>
            <a:ext cx="9798051" cy="288925"/>
          </a:xfrm>
        </p:spPr>
        <p:txBody>
          <a:bodyPr/>
          <a:lstStyle>
            <a:lvl1pPr marL="0" indent="0">
              <a:buNone/>
              <a:defRPr sz="1800">
                <a:solidFill>
                  <a:srgbClr val="7F7F7F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20264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2790920609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3" imgW="270" imgH="270" progId="TCLayout.ActiveDocument.1">
                  <p:embed/>
                </p:oleObj>
              </mc:Choice>
              <mc:Fallback>
                <p:oleObj name="think-cell Folie" r:id="rId13" imgW="270" imgH="270" progId="TCLayout.ActiveDocument.1">
                  <p:embed/>
                  <p:pic>
                    <p:nvPicPr>
                      <p:cNvPr id="9" name="Object 8" hidden="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6000" y="259200"/>
            <a:ext cx="11520000" cy="338554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en-US" dirty="0" err="1"/>
              <a:t>Titelmasterformat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6000" y="1522799"/>
            <a:ext cx="11520000" cy="45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 err="1"/>
              <a:t>Textmasterformat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  <a:p>
            <a:pPr lvl="1"/>
            <a:r>
              <a:rPr lang="en-US" dirty="0" err="1"/>
              <a:t>Zweite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2"/>
            <a:r>
              <a:rPr lang="en-US" dirty="0" err="1"/>
              <a:t>Dritte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3"/>
            <a:r>
              <a:rPr lang="en-US" dirty="0" err="1"/>
              <a:t>Vierte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4"/>
            <a:r>
              <a:rPr lang="en-US" dirty="0" err="1"/>
              <a:t>Fünfte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5999" y="6541200"/>
            <a:ext cx="336000" cy="111600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>
              <a:defRPr/>
            </a:pPr>
            <a:fld id="{2B694159-020E-4050-A07E-D2CBBD4BC98F}" type="slidenum">
              <a:rPr lang="en-US" sz="800">
                <a:solidFill>
                  <a:srgbClr val="78879B"/>
                </a:solidFill>
              </a:rPr>
              <a:pPr>
                <a:defRPr/>
              </a:pPr>
              <a:t>‹Nr.›</a:t>
            </a:fld>
            <a:endParaRPr lang="en-US" sz="800" dirty="0">
              <a:solidFill>
                <a:srgbClr val="78879B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4000" y="6541200"/>
            <a:ext cx="10416000" cy="111600"/>
          </a:xfrm>
          <a:prstGeom prst="rect">
            <a:avLst/>
          </a:prstGeom>
          <a:noFill/>
        </p:spPr>
        <p:txBody>
          <a:bodyPr wrap="none" lIns="0" tIns="0" rIns="0" bIns="0" rtlCol="0" anchor="b">
            <a:noAutofit/>
          </a:bodyPr>
          <a:lstStyle/>
          <a:p>
            <a:pPr>
              <a:defRPr/>
            </a:pPr>
            <a:r>
              <a:rPr lang="en-US" sz="800">
                <a:solidFill>
                  <a:srgbClr val="78879B"/>
                </a:solidFill>
              </a:rPr>
              <a:t>|  11.2025 |  Hubarbeitsbühnen</a:t>
            </a:r>
            <a:endParaRPr lang="en-US" sz="800" dirty="0">
              <a:solidFill>
                <a:srgbClr val="78879B"/>
              </a:solidFill>
            </a:endParaRPr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1395" y="6272826"/>
            <a:ext cx="496756" cy="372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388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5" r:id="rId8"/>
    <p:sldLayoutId id="2147483673" r:id="rId9"/>
    <p:sldLayoutId id="2147483674" r:id="rId10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>
          <a:solidFill>
            <a:schemeClr val="accent5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TKTypeMedium" panose="020B06060405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TKTypeMedium" panose="020B06060405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TKTypeMedium" panose="020B06060405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TKTypeMedium" panose="020B06060405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8000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TKTypeMedium" panose="020B06060405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260000" indent="-18000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TKTypeMedium" panose="020B06060405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0" indent="-18000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TKTypeMedium" panose="020B06060405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620000" indent="-18000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TKTypeMedium" panose="020B06060405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EAB6B-DE7B-ABC5-3898-B77550D67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A46663-AA07-D56F-6294-1DC3D933E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Hubarbeitsbühnen</a:t>
            </a:r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3C8833F-84F9-83B3-80A6-FBD51EC9D7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altLang="de-DE"/>
              <a:t>Gefahren bei der Benutzung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39858AD-390B-9184-4EF4-7C351B7175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altLang="de-DE"/>
              <a:t>Gefahren, Maßnahmen und Verhaltensregeln</a:t>
            </a:r>
            <a:endParaRPr lang="de-DE"/>
          </a:p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2DB6293B-43A4-C29B-2133-63FCD623E2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53038" y="2276872"/>
            <a:ext cx="7192725" cy="374441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sz="1400" b="1">
                <a:solidFill>
                  <a:schemeClr val="tx1">
                    <a:lumMod val="50000"/>
                  </a:schemeClr>
                </a:solidFill>
              </a:rPr>
              <a:t>Absturzgefahr:                                                                                                             </a:t>
            </a:r>
            <a:r>
              <a:rPr lang="de-DE" sz="1400">
                <a:solidFill>
                  <a:schemeClr val="tx1">
                    <a:lumMod val="50000"/>
                  </a:schemeClr>
                </a:solidFill>
              </a:rPr>
              <a:t>Unsachgemäßes Verhalten wie Übersteigen des Geländers oder fehlende Sicherung.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sz="1400" b="1">
                <a:solidFill>
                  <a:schemeClr val="tx1">
                    <a:lumMod val="50000"/>
                  </a:schemeClr>
                </a:solidFill>
              </a:rPr>
              <a:t>Einklemmen:                                                                                                                                         </a:t>
            </a:r>
            <a:r>
              <a:rPr lang="de-DE" sz="1400">
                <a:solidFill>
                  <a:schemeClr val="tx1">
                    <a:lumMod val="50000"/>
                  </a:schemeClr>
                </a:solidFill>
              </a:rPr>
              <a:t>Gefahr durch bewegliche Teile oder unachtsame Bedienung.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sz="1400" b="1">
                <a:solidFill>
                  <a:schemeClr val="tx1">
                    <a:lumMod val="50000"/>
                  </a:schemeClr>
                </a:solidFill>
              </a:rPr>
              <a:t>Kippen oder Umstürzen:                                                                                                               </a:t>
            </a:r>
            <a:r>
              <a:rPr lang="de-DE" sz="1400">
                <a:solidFill>
                  <a:schemeClr val="tx1">
                    <a:lumMod val="50000"/>
                  </a:schemeClr>
                </a:solidFill>
              </a:rPr>
              <a:t>Instabiler Untergrund, Überlastung oder starke Winde können zu Unfällen führen.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sz="1400" b="1">
                <a:solidFill>
                  <a:schemeClr val="tx1">
                    <a:lumMod val="50000"/>
                  </a:schemeClr>
                </a:solidFill>
              </a:rPr>
              <a:t>Elektrische Gefahren:                                                                                                                    </a:t>
            </a:r>
            <a:r>
              <a:rPr lang="de-DE" sz="1400">
                <a:solidFill>
                  <a:schemeClr val="tx1">
                    <a:lumMod val="50000"/>
                  </a:schemeClr>
                </a:solidFill>
              </a:rPr>
              <a:t>Arbeiten in der Nähe von Stromleitungen, stromführenden Teilen erfordert besondere Vorsicht.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sz="1400" b="1">
                <a:solidFill>
                  <a:schemeClr val="tx1">
                    <a:lumMod val="50000"/>
                  </a:schemeClr>
                </a:solidFill>
              </a:rPr>
              <a:t>Zusammenstöße: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b="1">
                <a:solidFill>
                  <a:schemeClr val="tx1">
                    <a:lumMod val="50000"/>
                  </a:schemeClr>
                </a:solidFill>
              </a:rPr>
              <a:t>      </a:t>
            </a:r>
            <a:r>
              <a:rPr lang="de-DE" sz="1400">
                <a:solidFill>
                  <a:schemeClr val="tx1">
                    <a:lumMod val="50000"/>
                  </a:schemeClr>
                </a:solidFill>
              </a:rPr>
              <a:t>Unsachgemäße Steuerung kann zu Kollisionen mit Hindernissen oder Personen führen.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400">
                <a:solidFill>
                  <a:schemeClr val="tx1">
                    <a:lumMod val="50000"/>
                  </a:schemeClr>
                </a:solidFill>
              </a:rPr>
              <a:t>       Rangierfahrten innerhalb von Gebäuden, Hallen oder Anlagen dürfen ausschließlich nur durch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400">
                <a:solidFill>
                  <a:schemeClr val="tx1">
                    <a:lumMod val="50000"/>
                  </a:schemeClr>
                </a:solidFill>
              </a:rPr>
              <a:t>       Begleitung eines Einweisers erfolgen.</a:t>
            </a:r>
          </a:p>
          <a:p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3DA80EC-1351-4883-0CD9-67DF789207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336" y="1340768"/>
            <a:ext cx="838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881E5EBB-ED84-7E52-451F-A2133C89BD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2484" y="1350292"/>
            <a:ext cx="8096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6512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B34EAD-5DA7-6C90-2AA5-B77834F03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Hubarbeitsbühnen</a:t>
            </a:r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38F6F8-96CC-F9BE-55A1-5D89B237DE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Maßnahmen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4D70C39-F612-27DE-FAB1-A8D253459E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11824" y="1556792"/>
            <a:ext cx="7192725" cy="4101148"/>
          </a:xfrm>
        </p:spPr>
        <p:txBody>
          <a:bodyPr/>
          <a:lstStyle/>
          <a:p>
            <a:pPr marL="285750" lvl="0" indent="-285750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de-DE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Vorgeschriebene Persönliche Schutzausrüstung (PSA): Helm, Sicherheitsgurt mit Absturzsicherung, Verbindungsmittel, maximale Länge des Verbindungsmittels </a:t>
            </a:r>
            <a:r>
              <a:rPr lang="de-DE" altLang="de-DE" sz="1400" dirty="0">
                <a:solidFill>
                  <a:srgbClr val="FF0000"/>
                </a:solidFill>
                <a:cs typeface="Times New Roman" panose="02020603050405020304" pitchFamily="18" charset="0"/>
              </a:rPr>
              <a:t>≤ 1,80m.</a:t>
            </a:r>
          </a:p>
          <a:p>
            <a:pPr marL="342900" lvl="0" indent="-342900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de-DE" sz="1400" b="1" dirty="0">
                <a:solidFill>
                  <a:srgbClr val="000000"/>
                </a:solidFill>
                <a:cs typeface="Times New Roman" panose="02020603050405020304" pitchFamily="18" charset="0"/>
              </a:rPr>
              <a:t>Vor Arbeitsbeginn: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Sicht- und Funktionsprüfung der Arbeitsbühne.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Standsicherheit prüfen (Untergrund, Neigung, Stabilisatoren ausfahren).</a:t>
            </a:r>
            <a:endParaRPr lang="de-D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de-DE" sz="14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Während der Nutzung:</a:t>
            </a:r>
            <a:endParaRPr lang="de-DE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Keine Überlastung der Arbeitsbühne.</a:t>
            </a:r>
            <a:endParaRPr lang="de-DE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Nicht auf Geländer steigen oder hinauslehnen.</a:t>
            </a:r>
            <a:endParaRPr lang="de-DE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Vorsicht bei Hindernissen (Stromleitungen, Decken, andere Maschinen).</a:t>
            </a:r>
          </a:p>
          <a:p>
            <a:pPr marL="342900" lvl="0" indent="-342900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de-DE" sz="14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Notfallmaßnahmen:</a:t>
            </a:r>
            <a:endParaRPr lang="de-DE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Kenntnis über Notabsenkung</a:t>
            </a:r>
            <a:r>
              <a:rPr lang="de-DE" sz="1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1400" dirty="0">
                <a:solidFill>
                  <a:schemeClr val="tx1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insbesondre bei Aufsichtsführender Person.</a:t>
            </a:r>
            <a:endParaRPr lang="de-DE" sz="1400" kern="1200" dirty="0">
              <a:solidFill>
                <a:schemeClr val="tx1">
                  <a:lumMod val="50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Klärung: Wer ist Bediener, wer ist für den Notablass verantwortlich!</a:t>
            </a:r>
            <a:r>
              <a:rPr lang="de-DE" sz="14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de-DE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Rettungswege und Erste-Hilfe-Maßnahmen klären.</a:t>
            </a:r>
            <a:endParaRPr lang="de-DE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D276849-2BE2-406D-F1A2-05407CD24F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altLang="de-DE"/>
              <a:t>Gefahren, Maßnahmen und Verhaltensregeln</a:t>
            </a:r>
            <a:endParaRPr lang="de-DE"/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057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B34EAD-5DA7-6C90-2AA5-B77834F03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Hubarbeitsbühnen</a:t>
            </a:r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38F6F8-96CC-F9BE-55A1-5D89B237DE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de-DE" sz="1600" b="1" kern="120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Verhaltensregeln während des Einsatzes</a:t>
            </a:r>
            <a:endParaRPr lang="de-DE" sz="1600" b="1" kern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4D70C39-F612-27DE-FAB1-A8D253459E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39816" y="1916832"/>
            <a:ext cx="6984776" cy="4104455"/>
          </a:xfrm>
        </p:spPr>
        <p:txBody>
          <a:bodyPr/>
          <a:lstStyle/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Nicht auf das Geländer steigen oder setzen.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Sicherheitsabstand zu elektrischen Freileitungen einhalten.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Isolierte Bühnen benutzen, wenn an unter Spannung stehenden Teilen gearbeitet werden soll (siehe Betriebsanleitung).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Bei Arbeiten unter Konstruktionen auf Quetschgefahren achten, wenn erforderlich Bühnen mit abgesichertem Geländer benutzen.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Material nicht aus der Arbeitsbühne werfen.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Keine großflächigen Teile transportieren.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Einsatzbeschränkungen laut Betriebsanleitung beachten.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Auf zulässige Personenzahl und Zuladung achten (Vorsicht bei Übernahme von Lasten im angehobenen Zustand).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Keine Lasten anhängen.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Lose Teile gegen Herabfallen sichern.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de-DE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FHAB mit angehobener Arbeitsbühne langsam und auf ebenem, tragfähigem und hindernisfreiem Untergrund verfahren. (Ausschließlich Versetzfahrt !) Diese dürfen ausschließlich nur mit einer Aufsichtsführenden Person erfolgen!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de-DE" sz="1400" b="0" i="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de-DE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D276849-2BE2-406D-F1A2-05407CD24F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altLang="de-DE"/>
              <a:t>Gefahren, Maßnahmen und Verhaltensregeln</a:t>
            </a:r>
            <a:endParaRPr lang="de-DE"/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3333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B34EAD-5DA7-6C90-2AA5-B77834F03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Hubarbeitsbühnen</a:t>
            </a:r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38F6F8-96CC-F9BE-55A1-5D89B237DE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de-DE" sz="1600" b="1" kern="120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Verhaltensregeln während des Einsatzes</a:t>
            </a:r>
            <a:endParaRPr lang="de-DE" sz="1600" b="1" kern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D276849-2BE2-406D-F1A2-05407CD24F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altLang="de-DE"/>
              <a:t>Gefahren, Maßnahmen und Verhaltensregeln</a:t>
            </a:r>
            <a:endParaRPr lang="de-DE"/>
          </a:p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E9CA8BD-7CFC-3EF0-B594-F2EDE6DF0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3872" y="1237872"/>
            <a:ext cx="6090378" cy="465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055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A787A3-1052-2269-F308-8E9BA0C1B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Hubarbeitsbühnen</a:t>
            </a:r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EEC7116-4A75-8037-8AE3-F62981C3A9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altLang="de-DE"/>
          </a:p>
          <a:p>
            <a:r>
              <a:rPr lang="de-DE" altLang="de-DE"/>
              <a:t>Störungen und Verhalten bei Unfällen</a:t>
            </a:r>
          </a:p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92FA71A-70F1-C9DD-C35F-B9CA020969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80000" indent="-18000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defRPr/>
            </a:pPr>
            <a:r>
              <a:rPr lang="de-DE" sz="1400" b="1"/>
              <a:t>Störungen:</a:t>
            </a:r>
            <a:r>
              <a:rPr lang="de-DE" sz="1400"/>
              <a:t> Not-Steuerung und Not-Ablass betätigen, nicht in die Nähe der Hubarbeitsbühne treten</a:t>
            </a:r>
          </a:p>
          <a:p>
            <a:pPr marL="0" indent="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Font typeface="Arial" panose="020B0604020202020204" pitchFamily="34" charset="0"/>
              <a:buNone/>
              <a:defRPr/>
            </a:pPr>
            <a:endParaRPr lang="de-DE" sz="1400"/>
          </a:p>
          <a:p>
            <a:pPr marL="180000" indent="-18000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defRPr/>
            </a:pPr>
            <a:r>
              <a:rPr lang="de-DE" sz="1400" b="1"/>
              <a:t>Unfälle:</a:t>
            </a:r>
            <a:r>
              <a:rPr lang="de-DE" sz="1400"/>
              <a:t>	Sofortmaßnahmen ergreifen</a:t>
            </a:r>
          </a:p>
          <a:p>
            <a:pPr marL="180000" lvl="1" indent="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Font typeface="TKTypeMedium" panose="020B0606040502020204" pitchFamily="34" charset="0"/>
              <a:buNone/>
              <a:defRPr/>
            </a:pPr>
            <a:r>
              <a:rPr lang="de-DE" sz="1400"/>
              <a:t>	Notruf tätigen</a:t>
            </a:r>
          </a:p>
          <a:p>
            <a:pPr marL="180000" lvl="1" indent="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Font typeface="TKTypeMedium" panose="020B0606040502020204" pitchFamily="34" charset="0"/>
              <a:buNone/>
              <a:defRPr/>
            </a:pPr>
            <a:r>
              <a:rPr lang="de-DE" sz="1400"/>
              <a:t>	Ersthelfer heranziehen</a:t>
            </a:r>
          </a:p>
          <a:p>
            <a:pPr marL="180000" lvl="1" indent="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Font typeface="TKTypeMedium" panose="020B0606040502020204" pitchFamily="34" charset="0"/>
              <a:buNone/>
              <a:defRPr/>
            </a:pPr>
            <a:r>
              <a:rPr lang="de-DE" sz="1400"/>
              <a:t>	Unfall dem Vorgesetzten melden</a:t>
            </a:r>
          </a:p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B0DFA6E-7012-1F43-C167-ABB3F1B5B5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altLang="de-DE"/>
              <a:t>Gefahren, Maßnahmen und Verhaltensregeln</a:t>
            </a:r>
            <a:endParaRPr lang="de-DE"/>
          </a:p>
          <a:p>
            <a:endParaRPr lang="de-DE"/>
          </a:p>
        </p:txBody>
      </p:sp>
      <p:pic>
        <p:nvPicPr>
          <p:cNvPr id="6" name="Grafik 7">
            <a:extLst>
              <a:ext uri="{FF2B5EF4-FFF2-40B4-BE49-F238E27FC236}">
                <a16:creationId xmlns:a16="http://schemas.microsoft.com/office/drawing/2014/main" id="{56D01718-919D-6699-7D42-73F7C5426607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8488" y="2578724"/>
            <a:ext cx="828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23435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03e03112-3f35-4972-a433-d1af116995fe"/>
  <p:tag name="EE4P_AGENDAWIZARD" val="&lt;ee4p&gt;&lt;layouts&gt;&lt;layout name=&quot;tk numbered&quot; id=&quot;53_2&quot;&gt;&lt;standard&gt;&lt;textframe horizontalAnchor=&quot;1&quot; marginBottom=&quot;4.4&quot; marginLeft=&quot;0&quot; marginRight=&quot;0&quot; marginTop=&quot;4.4&quot; orientation=&quot;1&quot; verticalAnchor=&quot;1&quot; /&gt;&lt;font name=&quot;TKTypeMedium&quot; bold=&quot;0&quot; italic=&quot;0&quot; color=&quot;#4B5564&quot; /&gt;&lt;paragraphformat firstLineIndent=&quot;0&quot; leftIndent=&quot;0&quot; rightIndent=&quot;0&quot; lineRuleBefore=&quot;&quot; lineRuleWithin=&quot;&quot; lineRuleAfter=&quot;&quot; spaceBefore=&quot;&quot; spaceWithin=&quot;&quot; spaceAfter=&quot;&quot; /&gt;&lt;fill visible=&quot;0&quot; /&gt;&lt;line visible=&quot;0&quot; /&gt;&lt;bulletformat visible=&quot;0&quot; /&gt;&lt;/standard&gt;&lt;agenda name=&quot;New Agenda&quot; title=&quot;Agenda&quot; subtitle=&quot;&quot; sizingModeId=&quot;2&quot; fontSize=&quot;16&quot; startTime=&quot;540&quot; timeFormatId=&quot;1&quot; startItemNo=&quot;1&quot; createSingleAgendaSlide=&quot;1&quot; createSeparatingSlides=&quot;1&quot; createBackupSlide=&quot;1&quot; /&gt;&lt;columns&gt;&lt;column field=&quot;itemno&quot; label=&quot;No.&quot; checked=&quot;1&quot; leftSpacing=&quot;0&quot; rightSpacing=&quot;0&quot; dock=&quot;1&quot; fixedWidth=&quot;40.000001&quot; /&gt;&lt;column field=&quot;topic&quot; label=&quot;Topic&quot; leftSpacing=&quot;0&quot; rightDistribute=&quot;1&quot; dock=&quot;1&quot; /&gt;&lt;column field=&quot;responsible&quot; label=&quot;Responsible&quot; visible=&quot;1&quot; checked=&quot;1&quot; leftSpacing=&quot;10&quot; rightDistribute=&quot;1&quot; dock=&quot;1&quot; /&gt;&lt;column field=&quot;freecolumn&quot; label=&quot;&quot; visible=&quot;1&quot; checked=&quot;0&quot; leftSpacing=&quot;10&quot; rightDistribute=&quot;1&quot; dock=&quot;1&quot; /&gt;&lt;column field=&quot;timeslot&quot; label=&quot;Time Slot&quot; visible=&quot;1&quot; checked=&quot;1&quot; leftSpacing=&quot;10&quot; rightSpacing=&quot;20&quot; dock=&quot;2&quot; /&gt;&lt;column field=&quot;pageno&quot; label=&quot;Page No.&quot; visible=&quot;1&quot; checked=&quot;0&quot; leftSpacing=&quot;20&quot; rightSpacing=&quot;20&quot; dock=&quot;2&quot; /&gt;&lt;/columns&gt;&lt;position left=&quot;19.75&quot; top=&quot;122.582&quot; width=&quot;680.3149&quot; height=&quot;357.205&quot; /&gt;&lt;subtitle&gt;&lt;position left=&quot;19.75&quot; top=&quot;73.29504&quot; width=&quot;680.3149&quot; height=&quot;21.81095&quot; /&gt;&lt;font name=&quot;TKTypeMedium&quot; size=&quot;18&quot; bold=&quot;0&quot; italic=&quot;0&quot; underlineStyle=&quot;0&quot; color=&quot;#4B5564&quot; /&gt;&lt;textframe horizontalAnchor=&quot;1&quot; verticalAnchor=&quot;1&quot; orientation=&quot;1&quot; wordWrap=&quot;1&quot; autoSize=&quot;1&quot; marginLeft=&quot;0&quot; marginRight=&quot;0&quot; marginTop=&quot;0&quot; marginBottom=&quot;0&quot; /&gt;&lt;paragraphformat alignment=&quot;1&quot; lineRuleBefore=&quot;1&quot; lineRuleWithin=&quot;1&quot; lineRuleAfter=&quot;0&quot; spaceBefore=&quot;0&quot; spaceWithin=&quot;1&quot; spaceAfter=&quot;0&quot; /&gt;&lt;/subtitle&gt;&lt;settings allowedSizingModeIds=&quot;1|2&quot; allowedFontSizes=&quot;8|9|10|10.5|11|12|14|15|16|18&quot; allowedTimeFormatIds=&quot;1|2|3&quot; slideLayout=&quot;11&quot; customLayoutName=&quot;tk_headline|tk_Überschrift&quot; customLayoutIndex=&quot;&quot; showBreak=&quot;1&quot; singleAgendaSlideSelected=&quot;0&quot; backupSlideTitle=&quot;Backup: %agendaName%&quot; topMargin=&quot;0&quot; leftMargin=&quot;0&quot; /&gt;&lt;!-- Agenda item formats --&gt;&lt;cases&gt;&lt;case level=&quot;1&quot; selected=&quot;0&quot; break=&quot;0&quot; topMinSpacing=&quot;5&quot; topMaxSpacing=&quot;15&quot; bottomMinSpacing=&quot;0&quot; bottomMaxSpacing=&quot;0&quot;&gt;&lt;element field=&quot;itemno&quot; type=&quot;autoshape&quot; autoShapeType=&quot;1&quot;&gt;&lt;textframe verticalAnchor=&quot;3&quot; /&gt;&lt;paragraphformat alignment=&quot;1&quot; /&gt;&lt;/element&gt;&lt;element field=&quot;topic&quot; type=&quot;autoshape&quot; autoShapeType=&quot;1&quot;&gt;&lt;paragraphformat alignment=&quot;1&quot; /&gt;&lt;/element&gt;&lt;element field=&quot;responsible&quot; type=&quot;autoshape&quot; autoShapeType=&quot;1&quot;&gt;&lt;paragraphformat alignment=&quot;1&quot; /&gt;&lt;/element&gt;&lt;element field=&quot;freecolumn&quot; type=&quot;autoshape&quot; autoShapeType=&quot;1&quot;&gt;&lt;paragraphformat alignment=&quot;1&quot; /&gt;&lt;/element&gt;&lt;element field=&quot;timeslot&quot; type=&quot;autoshape&quot; autoShapeType=&quot;1&quot;&gt;&lt;paragraphformat alignment=&quot;1&quot; /&gt;&lt;/element&gt;&lt;element field=&quot;pageno&quot; type=&quot;autoshape&quot; autoShapeType=&quot;1&quot;&gt;&lt;paragraphformat alignment=&quot;3&quot; /&gt;&lt;/element&gt;&lt;/case&gt;&lt;case level=&quot;1&quot; selected=&quot;1&quot; break=&quot;0&quot; topMinSpacing=&quot;5&quot; topMaxSpacing=&quot;15&quot; bottomMinSpacing=&quot;0&quot; bottomMaxSpacing=&quot;0&quot;&gt;&lt;element type=&quot;autoshape&quot; autoShapeType=&quot;1&quot; value=&quot;&quot;&gt;&lt;position left=&quot;-19.75&quot; top=&quot;0&quot; width=&quot;agendaWidth+19.75&quot; height=&quot;itemHeight&quot; /&gt;&lt;fill foreColor=&quot;#00A0F5&quot; visible=&quot;1&quot; /&gt;&lt;/element&gt;&lt;element field=&quot;itemno&quot; type=&quot;autoshape&quot; autoShapeType=&quot;1&quot;&gt;&lt;textframe verticalAnchor=&quot;3&quot; /&gt;&lt;paragraphformat alignment=&quot;1&quot; /&gt;&lt;font color=&quot;#ffffff&quot; /&gt;&lt;/element&gt;&lt;element field=&quot;topic&quot; type=&quot;autoshape&quot; autoShapeType=&quot;1&quot;&gt;&lt;paragraphformat alignment=&quot;1&quot; /&gt;&lt;font color=&quot;#ffffff&quot; /&gt;&lt;/element&gt;&lt;element field=&quot;responsible&quot; type=&quot;autoshape&quot; autoShapeType=&quot;1&quot;&gt;&lt;paragraphformat alignment=&quot;1&quot; /&gt;&lt;font color=&quot;#ffffff&quot; /&gt;&lt;/element&gt;&lt;element field=&quot;freecolumn&quot; type=&quot;autoshape&quot; autoShapeType=&quot;1&quot;&gt;&lt;paragraphformat alignment=&quot;1&quot; /&gt;&lt;font color=&quot;#ffffff&quot; /&gt;&lt;/element&gt;&lt;element field=&quot;timeslot&quot; type=&quot;autoshape&quot; autoShapeType=&quot;1&quot;&gt;&lt;paragraphformat alignment=&quot;1&quot; /&gt;&lt;font color=&quot;#ffffff&quot; /&gt;&lt;/element&gt;&lt;element field=&quot;pageno&quot; type=&quot;autoshape&quot; autoShapeType=&quot;1&quot;&gt;&lt;paragraphformat alignment=&quot;3&quot; /&gt;&lt;font color=&quot;#ffffff&quot; /&gt;&lt;/element&gt;&lt;/case&gt;&lt;case level=&quot;2&quot; selected=&quot;0&quot; break=&quot;0&quot; topMinSpacing=&quot;0&quot; topMaxSpacing=&quot;3&quot; bottomMinSpacing=&quot;0&quot; bottomMaxSpacing=&quot;0&quot;&gt;&lt;element field=&quot;itemno&quot; type=&quot;autoshape&quot; autoShapeType=&quot;1&quot; indent=&quot;40.000001&quot; indentType=&quot;1&quot;&gt;&lt;textframe verticalAnchor=&quot;3&quot; /&gt;&lt;paragraphformat alignment=&quot;1&quot; /&gt;&lt;/element&gt;&lt;element field=&quot;topic&quot; type=&quot;autoshape&quot; autoShapeType=&quot;1&quot; indent=&quot;40.000001&quot; indentType=&quot;2&quot;&gt;&lt;paragraphformat alignment=&quot;1&quot; /&gt;&lt;/element&gt;&lt;element field=&quot;responsible&quot; type=&quot;autoshape&quot; autoShapeType=&quot;1&quot; indent=&quot;40.000001&quot; indentType=&quot;1&quot;&gt;&lt;paragraphformat alignment=&quot;1&quot; /&gt;&lt;/element&gt;&lt;element field=&quot;freecolumn&quot; type=&quot;autoshape&quot; autoShapeType=&quot;1&quot; indent=&quot;40.000001&quot; indentType=&quot;1&quot;&gt;&lt;paragraphformat alignment=&quot;1&quot; /&gt;&lt;/element&gt;&lt;element field=&quot;timeslot&quot; type=&quot;autoshape&quot; autoShapeType=&quot;1&quot;&gt;&lt;paragraphformat alignment=&quot;1&quot; /&gt;&lt;/element&gt;&lt;element field=&quot;pageno&quot; type=&quot;autoshape&quot; autoShapeType=&quot;1&quot;&gt;&lt;paragraphformat alignment=&quot;3&quot; /&gt;&lt;/element&gt;&lt;/case&gt;&lt;case level=&quot;2&quot; selected=&quot;1&quot; break=&quot;0&quot; topMinSpacing=&quot;0&quot; topMaxSpacing=&quot;3&quot; bottomMinSpacing=&quot;0&quot; bottomMaxSpacing=&quot;0&quot;&gt;&lt;element type=&quot;autoshape&quot; autoShapeType=&quot;1&quot; value=&quot;&quot;&gt;&lt;position left=&quot;-19.75&quot; top=&quot;0&quot; width=&quot;agendaWidth+19.75&quot; height=&quot;itemHeight&quot; /&gt;&lt;fill foreColor=&quot;#00A0F5&quot; visible=&quot;1&quot; /&gt;&lt;/element&gt;&lt;element field=&quot;itemno&quot; type=&quot;autoshape&quot; autoShapeType=&quot;1&quot; indent=&quot;40.000001&quot; indentType=&quot;1&quot;&gt;&lt;textframe verticalAnchor=&quot;3&quot; /&gt;&lt;paragraphformat alignment=&quot;1&quot; /&gt;&lt;font color=&quot;#ffffff&quot; /&gt;&lt;/element&gt;&lt;element field=&quot;topic&quot; type=&quot;autoshape&quot; autoShapeType=&quot;1&quot; indent=&quot;40.000001&quot; indentType=&quot;2&quot;&gt;&lt;paragraphformat alignment=&quot;1&quot; /&gt;&lt;font color=&quot;#ffffff&quot; /&gt;&lt;/element&gt;&lt;element field=&quot;responsible&quot; type=&quot;autoshape&quot; autoShapeType=&quot;1&quot; indent=&quot;40.000001&quot; indentType=&quot;1&quot;&gt;&lt;paragraphformat alignment=&quot;1&quot; /&gt;&lt;font color=&quot;#ffffff&quot; /&gt;&lt;/element&gt;&lt;element field=&quot;freecolumn&quot; type=&quot;autoshape&quot; autoShapeType=&quot;1&quot; indent=&quot;40.000001&quot; indentType=&quot;1&quot;&gt;&lt;paragraphformat alignment=&quot;1&quot; /&gt;&lt;font color=&quot;#ffffff&quot; /&gt;&lt;/element&gt;&lt;element field=&quot;timeslot&quot; type=&quot;autoshape&quot; autoShapeType=&quot;1&quot;&gt;&lt;paragraphformat alignment=&quot;1&quot; /&gt;&lt;font color=&quot;#ffffff&quot; /&gt;&lt;/element&gt;&lt;element field=&quot;pageno&quot; type=&quot;autoshape&quot; autoShapeType=&quot;1&quot;&gt;&lt;paragraphformat alignment=&quot;3&quot; /&gt;&lt;font color=&quot;#ffffff&quot; /&gt;&lt;/element&gt;&lt;/case&gt;&lt;case level=&quot;1&quot; selected=&quot;0&quot; break=&quot;1&quot; topMinSpacing=&quot;5&quot; topMaxSpacing=&quot;15&quot; bottomMinSpacing=&quot;0&quot; bottomMaxSpacing=&quot;0&quot;&gt;&lt;element field=&quot;topic&quot; type=&quot;autoshape&quot; autoShapeType=&quot;1&quot;&gt;&lt;paragraphformat alignment=&quot;1&quot; /&gt;&lt;font italic=&quot;1&quot; /&gt;&lt;/element&gt;&lt;element field=&quot;responsible&quot; type=&quot;autoshape&quot; autoShapeType=&quot;1&quot;&gt;&lt;paragraphformat alignment=&quot;1&quot; /&gt;&lt;font italic=&quot;1&quot; /&gt;&lt;/element&gt;&lt;element field=&quot;freecolumn&quot; type=&quot;autoshape&quot; autoShapeType=&quot;1&quot;&gt;&lt;paragraphformat alignment=&quot;1&quot; /&gt;&lt;font italic=&quot;1&quot; /&gt;&lt;/element&gt;&lt;element field=&quot;timeslot&quot; type=&quot;autoshape&quot; autoShapeType=&quot;1&quot;&gt;&lt;paragraphformat alignment=&quot;1&quot; /&gt;&lt;font italic=&quot;1&quot; /&gt;&lt;/element&gt;&lt;element field=&quot;pageno&quot; type=&quot;autoshape&quot; autoShapeType=&quot;1&quot;&gt;&lt;paragraphformat alignment=&quot;3&quot; /&gt;&lt;font italic=&quot;1&quot; /&gt;&lt;/element&gt;&lt;/case&gt;&lt;case level=&quot;1&quot; selected=&quot;1&quot; break=&quot;1&quot; topMinSpacing=&quot;5&quot; topMaxSpacing=&quot;15&quot; bottomMinSpacing=&quot;0&quot; bottomMaxSpacing=&quot;0&quot;&gt;&lt;element type=&quot;autoshape&quot; autoShapeType=&quot;1&quot; value=&quot;&quot;&gt;&lt;position left=&quot;-19.75&quot; top=&quot;0&quot; width=&quot;agendaWidth+19.75&quot; height=&quot;itemHeight&quot; /&gt;&lt;fill foreColor=&quot;#00A0F5&quot; visible=&quot;1&quot; /&gt;&lt;/element&gt;&lt;element field=&quot;topic&quot; type=&quot;autoshape&quot; autoShapeType=&quot;1&quot;&gt;&lt;paragraphformat alignment=&quot;1&quot; /&gt;&lt;font italic=&quot;1&quot; color=&quot;#ffffff&quot; /&gt;&lt;/element&gt;&lt;element field=&quot;responsible&quot; type=&quot;autoshape&quot; autoShapeType=&quot;1&quot;&gt;&lt;paragraphformat alignment=&quot;1&quot; /&gt;&lt;font italic=&quot;1&quot; color=&quot;#ffffff&quot; /&gt;&lt;/element&gt;&lt;element field=&quot;freecolumn&quot; type=&quot;autoshape&quot; autoShapeType=&quot;1&quot;&gt;&lt;paragraphformat alignment=&quot;1&quot; /&gt;&lt;font italic=&quot;1&quot; color=&quot;#ffffff&quot; /&gt;&lt;/element&gt;&lt;element field=&quot;timeslot&quot; type=&quot;autoshape&quot; autoShapeType=&quot;1&quot;&gt;&lt;paragraphformat alignment=&quot;1&quot; /&gt;&lt;font italic=&quot;1&quot; color=&quot;#ffffff&quot; /&gt;&lt;/element&gt;&lt;element field=&quot;pageno&quot; type=&quot;autoshape&quot; autoShapeType=&quot;1&quot;&gt;&lt;paragraphformat alignment=&quot;3&quot; /&gt;&lt;font italic=&quot;1&quot; color=&quot;#ffffff&quot; /&gt;&lt;/element&gt;&lt;/case&gt;&lt;case level=&quot;2&quot; selected=&quot;0&quot; break=&quot;1&quot; topMinSpacing=&quot;5&quot; topMaxSpacing=&quot;15&quot; bottomMinSpacing=&quot;0&quot; bottomMaxSpacing=&quot;0&quot;&gt;&lt;element field=&quot;topic&quot; type=&quot;autoshape&quot; autoShapeType=&quot;1&quot; indent=&quot;40.000001&quot; indentType=&quot;2&quot;&gt;&lt;paragraphformat alignment=&quot;1&quot; /&gt;&lt;font italic=&quot;1&quot; /&gt;&lt;/element&gt;&lt;element field=&quot;responsible&quot; type=&quot;autoshape&quot; autoShapeType=&quot;1&quot; indent=&quot;40.000001&quot; indentType=&quot;1&quot;&gt;&lt;paragraphformat alignment=&quot;1&quot; /&gt;&lt;font italic=&quot;1&quot; /&gt;&lt;/element&gt;&lt;element field=&quot;freecolumn&quot; type=&quot;autoshape&quot; autoShapeType=&quot;1&quot; indent=&quot;40.000001&quot; indentType=&quot;1&quot;&gt;&lt;paragraphformat alignment=&quot;1&quot; /&gt;&lt;font italic=&quot;1&quot; /&gt;&lt;/element&gt;&lt;element field=&quot;timeslot&quot; type=&quot;autoshape&quot; autoShapeType=&quot;1&quot;&gt;&lt;paragraphformat alignment=&quot;1&quot; /&gt;&lt;font italic=&quot;1&quot; /&gt;&lt;/element&gt;&lt;element field=&quot;pageno&quot; type=&quot;autoshape&quot; autoShapeType=&quot;1&quot;&gt;&lt;paragraphformat alignment=&quot;3&quot; /&gt;&lt;font italic=&quot;1&quot; /&gt;&lt;/element&gt;&lt;/case&gt;&lt;case level=&quot;2&quot; selected=&quot;1&quot; break=&quot;1&quot; topMinSpacing=&quot;5&quot; topMaxSpacing=&quot;15&quot; bottomMinSpacing=&quot;0&quot; bottomMaxSpacing=&quot;0&quot;&gt;&lt;element type=&quot;autoshape&quot; autoShapeType=&quot;1&quot; value=&quot;&quot;&gt;&lt;position left=&quot;-19.75&quot; top=&quot;0&quot; width=&quot;agendaWidth+19.75&quot; height=&quot;itemHeight&quot; /&gt;&lt;fill foreColor=&quot;#00A0F5&quot; visible=&quot;1&quot; /&gt;&lt;/element&gt;&lt;element field=&quot;topic&quot; type=&quot;autoshape&quot; autoShapeType=&quot;1&quot; indent=&quot;40.000001&quot; indentType=&quot;2&quot;&gt;&lt;paragraphformat alignment=&quot;1&quot; /&gt;&lt;font italic=&quot;1&quot; color=&quot;#ffffff&quot; /&gt;&lt;/element&gt;&lt;element field=&quot;responsible&quot; type=&quot;autoshape&quot; autoShapeType=&quot;1&quot; indent=&quot;40.000001&quot; indentType=&quot;1&quot;&gt;&lt;paragraphformat alignment=&quot;1&quot; /&gt;&lt;font italic=&quot;1&quot; color=&quot;#ffffff&quot; /&gt;&lt;/element&gt;&lt;element field=&quot;freecolumn&quot; type=&quot;autoshape&quot; autoShapeType=&quot;1&quot; indent=&quot;40.000001&quot; indentType=&quot;1&quot;&gt;&lt;paragraphformat alignment=&quot;1&quot; /&gt;&lt;font italic=&quot;1&quot; color=&quot;#ffffff&quot; /&gt;&lt;/element&gt;&lt;element field=&quot;timeslot&quot; type=&quot;autoshape&quot; autoShapeType=&quot;1&quot;&gt;&lt;paragraphformat alignment=&quot;1&quot; /&gt;&lt;font italic=&quot;1&quot; color=&quot;#ffffff&quot; /&gt;&lt;/element&gt;&lt;element field=&quot;pageno&quot; type=&quot;autoshape&quot; autoShapeType=&quot;1&quot;&gt;&lt;paragraphformat alignment=&quot;3&quot; /&gt;&lt;font italic=&quot;1&quot; color=&quot;#ffffff&quot; /&gt;&lt;/element&gt;&lt;/case&gt;&lt;/cases&gt;&lt;!-- Elements on slide independent of items --&gt;&lt;elements&gt;&lt;!--&#10;        &lt;element type=&quot;textbox&quot; zOrder=&quot;1&quot; value=&quot;test&quot;&gt;&#10;          &lt;position left=&quot;0&quot; top=&quot;0&quot; width=&quot;30&quot; height=&quot;30&quot;/&gt;&#10;        &lt;/element&gt;&#10;      --&gt;&lt;/elements&gt;&lt;/layout&gt;&lt;/layouts&gt;&lt;contents&gt;&lt;agenda name=&quot;New Agenda&quot; title=&quot;Agenda&quot; subtitle=&quot;&quot; sizingModeId=&quot;2&quot; fontSize=&quot;16&quot; startTime=&quot;540&quot; timeFormatId=&quot;1&quot; startItemNo=&quot;1&quot; createSingleAgendaSlide=&quot;1&quot; createSeparatingSlides=&quot;1&quot; createBackupSlide=&quot;0&quot; layoutId=&quot;53_2&quot; fontSizeAuto=&quot;0&quot; createSections=&quot;0&quot; singleSlideId=&quot;03df10bf-b51d-4874-ba84-4aa0c6ebd335&quot; backupSlideId=&quot;&quot;&gt;&lt;columns&gt;&lt;column field=&quot;itemno&quot; label=&quot;No.&quot; checked=&quot;1&quot; leftSpacing=&quot;0&quot; rightSpacing=&quot;0&quot; dock=&quot;1&quot; fixedWidth=&quot;40.000001&quot; /&gt;&lt;column field=&quot;topic&quot; label=&quot;Topic&quot; leftSpacing=&quot;0&quot; rightDistribute=&quot;1&quot; dock=&quot;1&quot; rightSpacing=&quot;191.0522&quot; /&gt;&lt;column field=&quot;responsible&quot; label=&quot;Responsible&quot; visible=&quot;1&quot; checked=&quot;1&quot; leftSpacing=&quot;10&quot; rightDistribute=&quot;1&quot; dock=&quot;1&quot; rightSpacing=&quot;191.0522&quot; /&gt;&lt;column field=&quot;freecolumn&quot; label=&quot;&quot; visible=&quot;1&quot; checked=&quot;0&quot; leftSpacing=&quot;10&quot; rightDistribute=&quot;1&quot; dock=&quot;1&quot; /&gt;&lt;column field=&quot;timeslot&quot; label=&quot;Time Slot&quot; visible=&quot;1&quot; checked=&quot;1&quot; leftSpacing=&quot;10&quot; rightSpacing=&quot;20&quot; dock=&quot;2&quot; /&gt;&lt;column field=&quot;pageno&quot; label=&quot;Page No.&quot; visible=&quot;1&quot; checked=&quot;0&quot; leftSpacing=&quot;20&quot; rightSpacing=&quot;20&quot; dock=&quot;2&quot; /&gt;&lt;/columns&gt;&lt;items&gt;&lt;item duration=&quot;30&quot; level=&quot;1&quot; generateAgendaSlide=&quot;1&quot; showAgendaItem=&quot;1&quot; isBreak=&quot;0&quot; itemNo=&quot;1&quot; subItemNo=&quot;0&quot; topic=&quot;TOP 1&quot; responsible=&quot;Mustermann&quot; agendaSlideId=&quot;76f490b9-090d-4ec9-982c-c6646b95dd29&quot; /&gt;&lt;item duration=&quot;30&quot; level=&quot;1&quot; generateAgendaSlide=&quot;1&quot; showAgendaItem=&quot;1&quot; isBreak=&quot;0&quot; itemNo=&quot;2&quot; subItemNo=&quot;0&quot; topic=&quot;TOP 2&quot; responsible=&quot;Mustermann&quot; agendaSlideId=&quot;4b39267f-aee3-4721-af1a-f1b6f30a23ee&quot; /&gt;&lt;item duration=&quot;30&quot; level=&quot;1&quot; generateAgendaSlide=&quot;1&quot; showAgendaItem=&quot;1&quot; isBreak=&quot;0&quot; itemNo=&quot;3&quot; subItemNo=&quot;0&quot; topic=&quot;TOP 3&quot; responsible=&quot;Mustermann&quot; agendaSlideId=&quot;35434ba5-925a-45d3-95f1-6f2c8ba1205e&quot; /&gt;&lt;/items&gt;&lt;/agenda&gt;&lt;/contents&gt;&lt;/ee4p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51117_0840_PPT_Master short_4 3_ENGL">
  <a:themeElements>
    <a:clrScheme name="thyssenkrupp">
      <a:dk1>
        <a:srgbClr val="4B5564"/>
      </a:dk1>
      <a:lt1>
        <a:srgbClr val="FFFFFF"/>
      </a:lt1>
      <a:dk2>
        <a:srgbClr val="B0BAC4"/>
      </a:dk2>
      <a:lt2>
        <a:srgbClr val="78879B"/>
      </a:lt2>
      <a:accent1>
        <a:srgbClr val="D9DEE8"/>
      </a:accent1>
      <a:accent2>
        <a:srgbClr val="003C7D"/>
      </a:accent2>
      <a:accent3>
        <a:srgbClr val="0078DC"/>
      </a:accent3>
      <a:accent4>
        <a:srgbClr val="74C4EF"/>
      </a:accent4>
      <a:accent5>
        <a:srgbClr val="00A0F5"/>
      </a:accent5>
      <a:accent6>
        <a:srgbClr val="FFB400"/>
      </a:accent6>
      <a:hlink>
        <a:srgbClr val="4B5564"/>
      </a:hlink>
      <a:folHlink>
        <a:srgbClr val="9FAAB8"/>
      </a:folHlink>
    </a:clrScheme>
    <a:fontScheme name="tk">
      <a:majorFont>
        <a:latin typeface="TKTypeBold"/>
        <a:ea typeface=""/>
        <a:cs typeface=""/>
      </a:majorFont>
      <a:minorFont>
        <a:latin typeface="TKType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spcBef>
            <a:spcPts val="600"/>
          </a:spcBef>
          <a:spcAft>
            <a:spcPts val="0"/>
          </a:spcAft>
          <a:defRPr sz="1600" dirty="0" err="1" smtClean="0">
            <a:ln>
              <a:noFill/>
            </a:ln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ctr">
        <a:spAutoFit/>
      </a:bodyPr>
      <a:lstStyle>
        <a:defPPr>
          <a:lnSpc>
            <a:spcPct val="90000"/>
          </a:lnSpc>
          <a:spcBef>
            <a:spcPts val="600"/>
          </a:spcBef>
          <a:defRPr sz="16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151117_0840_PPT_Master short_4 3_ENGL</Template>
  <TotalTime>0</TotalTime>
  <Words>380</Words>
  <Application>Microsoft Office PowerPoint</Application>
  <PresentationFormat>Breitbild</PresentationFormat>
  <Paragraphs>53</Paragraphs>
  <Slides>5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3" baseType="lpstr">
      <vt:lpstr>Arial</vt:lpstr>
      <vt:lpstr>Calibri</vt:lpstr>
      <vt:lpstr>Times New Roman</vt:lpstr>
      <vt:lpstr>TKTypeMedium</vt:lpstr>
      <vt:lpstr>TKTypeRegular</vt:lpstr>
      <vt:lpstr>Wingdings</vt:lpstr>
      <vt:lpstr>151117_0840_PPT_Master short_4 3_ENGL</vt:lpstr>
      <vt:lpstr>think-cell Folie</vt:lpstr>
      <vt:lpstr>Hubarbeitsbühnen</vt:lpstr>
      <vt:lpstr>Hubarbeitsbühnen</vt:lpstr>
      <vt:lpstr>Hubarbeitsbühnen</vt:lpstr>
      <vt:lpstr>Hubarbeitsbühnen</vt:lpstr>
      <vt:lpstr>Hubarbeitsbühnen</vt:lpstr>
    </vt:vector>
  </TitlesOfParts>
  <Company>ThyssenKrupp IT Services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Efficient Element applications</dc:title>
  <dc:creator>Stasch, Svenja</dc:creator>
  <cp:lastModifiedBy>Stürz, Annika</cp:lastModifiedBy>
  <cp:revision>198</cp:revision>
  <dcterms:created xsi:type="dcterms:W3CDTF">2015-12-07T12:16:24Z</dcterms:created>
  <dcterms:modified xsi:type="dcterms:W3CDTF">2026-06-09T09:29:42Z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ae81793-e2be-4749-8c93-26d9769e1ce0_Enabled">
    <vt:lpwstr>true</vt:lpwstr>
  </property>
  <property fmtid="{D5CDD505-2E9C-101B-9397-08002B2CF9AE}" pid="3" name="MSIP_Label_6ae81793-e2be-4749-8c93-26d9769e1ce0_SetDate">
    <vt:lpwstr>2025-11-26T13:00:01Z</vt:lpwstr>
  </property>
  <property fmtid="{D5CDD505-2E9C-101B-9397-08002B2CF9AE}" pid="4" name="MSIP_Label_6ae81793-e2be-4749-8c93-26d9769e1ce0_Method">
    <vt:lpwstr>Privileged</vt:lpwstr>
  </property>
  <property fmtid="{D5CDD505-2E9C-101B-9397-08002B2CF9AE}" pid="5" name="MSIP_Label_6ae81793-e2be-4749-8c93-26d9769e1ce0_Name">
    <vt:lpwstr>Restricted</vt:lpwstr>
  </property>
  <property fmtid="{D5CDD505-2E9C-101B-9397-08002B2CF9AE}" pid="6" name="MSIP_Label_6ae81793-e2be-4749-8c93-26d9769e1ce0_SiteId">
    <vt:lpwstr>18a9a35f-e678-46f2-90f0-7aa865d941c6</vt:lpwstr>
  </property>
  <property fmtid="{D5CDD505-2E9C-101B-9397-08002B2CF9AE}" pid="7" name="MSIP_Label_6ae81793-e2be-4749-8c93-26d9769e1ce0_ActionId">
    <vt:lpwstr>36c2b9e3-57e5-4cac-920b-8c82b3ad1ac4</vt:lpwstr>
  </property>
  <property fmtid="{D5CDD505-2E9C-101B-9397-08002B2CF9AE}" pid="8" name="MSIP_Label_6ae81793-e2be-4749-8c93-26d9769e1ce0_ContentBits">
    <vt:lpwstr>0</vt:lpwstr>
  </property>
  <property fmtid="{D5CDD505-2E9C-101B-9397-08002B2CF9AE}" pid="9" name="MSIP_Label_6ae81793-e2be-4749-8c93-26d9769e1ce0_Tag">
    <vt:lpwstr>10, 0, 1, 1</vt:lpwstr>
  </property>
</Properties>
</file>